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9E87B2-60BC-4F54-B393-6AF58EFA6C4A}">
  <a:tblStyle styleId="{579E87B2-60BC-4F54-B393-6AF58EFA6C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EAEA4A3-C0BA-4464-B976-2B6EDE50665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1778e55a7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1778e55a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1778e55a7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71778e55a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1778e55a7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1778e55a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1778e55a7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71778e55a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1778e55a7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1778e55a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1778e55a7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1778e55a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17997bc2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17997bc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17997bc2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17997bc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17997bc2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17997bc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17997bc2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17997bc2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15760ee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15760ee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8a602529d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8a602529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15760ee8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15760ee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15760ee8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15760ee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15760ee8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15760ee8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15760ee8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15760ee8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15760ee89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15760ee8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1778e55a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1778e55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1778e55a7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1778e55a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7.jpg"/><Relationship Id="rId4" Type="http://schemas.openxmlformats.org/officeDocument/2006/relationships/image" Target="../media/image54.jpg"/><Relationship Id="rId5" Type="http://schemas.openxmlformats.org/officeDocument/2006/relationships/image" Target="../media/image30.jpg"/><Relationship Id="rId6" Type="http://schemas.openxmlformats.org/officeDocument/2006/relationships/image" Target="../media/image35.jpg"/><Relationship Id="rId7"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8.jpg"/><Relationship Id="rId4" Type="http://schemas.openxmlformats.org/officeDocument/2006/relationships/image" Target="../media/image72.jpg"/><Relationship Id="rId5" Type="http://schemas.openxmlformats.org/officeDocument/2006/relationships/image" Target="../media/image79.jpg"/><Relationship Id="rId6" Type="http://schemas.openxmlformats.org/officeDocument/2006/relationships/image" Target="../media/image38.jpg"/><Relationship Id="rId7" Type="http://schemas.openxmlformats.org/officeDocument/2006/relationships/image" Target="../media/image40.jpg"/><Relationship Id="rId8" Type="http://schemas.openxmlformats.org/officeDocument/2006/relationships/image" Target="../media/image4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48.jpg"/><Relationship Id="rId5" Type="http://schemas.openxmlformats.org/officeDocument/2006/relationships/image" Target="../media/image46.png"/><Relationship Id="rId6"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3.gif"/><Relationship Id="rId4" Type="http://schemas.openxmlformats.org/officeDocument/2006/relationships/image" Target="../media/image59.gif"/><Relationship Id="rId10" Type="http://schemas.openxmlformats.org/officeDocument/2006/relationships/image" Target="../media/image76.jpg"/><Relationship Id="rId9" Type="http://schemas.openxmlformats.org/officeDocument/2006/relationships/image" Target="../media/image56.jpg"/><Relationship Id="rId5" Type="http://schemas.openxmlformats.org/officeDocument/2006/relationships/image" Target="../media/image55.gif"/><Relationship Id="rId6" Type="http://schemas.openxmlformats.org/officeDocument/2006/relationships/image" Target="../media/image75.gif"/><Relationship Id="rId7" Type="http://schemas.openxmlformats.org/officeDocument/2006/relationships/image" Target="../media/image62.gif"/><Relationship Id="rId8" Type="http://schemas.openxmlformats.org/officeDocument/2006/relationships/image" Target="../media/image6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73.jpg"/><Relationship Id="rId7" Type="http://schemas.openxmlformats.org/officeDocument/2006/relationships/image" Target="../media/image74.jpg"/><Relationship Id="rId8" Type="http://schemas.openxmlformats.org/officeDocument/2006/relationships/image" Target="../media/image7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9.jpg"/><Relationship Id="rId4" Type="http://schemas.openxmlformats.org/officeDocument/2006/relationships/image" Target="../media/image81.jpg"/><Relationship Id="rId5" Type="http://schemas.openxmlformats.org/officeDocument/2006/relationships/image" Target="../media/image64.jpg"/><Relationship Id="rId6" Type="http://schemas.openxmlformats.org/officeDocument/2006/relationships/image" Target="../media/image6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78.jpg"/><Relationship Id="rId5" Type="http://schemas.openxmlformats.org/officeDocument/2006/relationships/image" Target="../media/image8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oi.org/10.1016/j.optcom.2015.03.07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49.png"/><Relationship Id="rId6" Type="http://schemas.openxmlformats.org/officeDocument/2006/relationships/image" Target="../media/image36.png"/><Relationship Id="rId7" Type="http://schemas.openxmlformats.org/officeDocument/2006/relationships/image" Target="../media/image50.png"/><Relationship Id="rId8"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10.png"/><Relationship Id="rId5" Type="http://schemas.openxmlformats.org/officeDocument/2006/relationships/image" Target="../media/image1.jpg"/><Relationship Id="rId6" Type="http://schemas.openxmlformats.org/officeDocument/2006/relationships/image" Target="../media/image9.jpg"/><Relationship Id="rId7"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7.jpg"/><Relationship Id="rId7" Type="http://schemas.openxmlformats.org/officeDocument/2006/relationships/image" Target="../media/image5.jpg"/><Relationship Id="rId8"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2.jpg"/><Relationship Id="rId5" Type="http://schemas.openxmlformats.org/officeDocument/2006/relationships/image" Target="../media/image21.jpg"/><Relationship Id="rId6" Type="http://schemas.openxmlformats.org/officeDocument/2006/relationships/image" Target="../media/image26.jpg"/><Relationship Id="rId7" Type="http://schemas.openxmlformats.org/officeDocument/2006/relationships/image" Target="../media/image11.jpg"/><Relationship Id="rId8"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67.png"/><Relationship Id="rId5" Type="http://schemas.openxmlformats.org/officeDocument/2006/relationships/image" Target="../media/image18.jpg"/><Relationship Id="rId6"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6.jpg"/><Relationship Id="rId11" Type="http://schemas.openxmlformats.org/officeDocument/2006/relationships/image" Target="../media/image25.jpg"/><Relationship Id="rId10" Type="http://schemas.openxmlformats.org/officeDocument/2006/relationships/image" Target="../media/image37.jpg"/><Relationship Id="rId9" Type="http://schemas.openxmlformats.org/officeDocument/2006/relationships/image" Target="../media/image33.jpg"/><Relationship Id="rId5" Type="http://schemas.openxmlformats.org/officeDocument/2006/relationships/image" Target="../media/image22.jpg"/><Relationship Id="rId6" Type="http://schemas.openxmlformats.org/officeDocument/2006/relationships/image" Target="../media/image27.jpg"/><Relationship Id="rId7" Type="http://schemas.openxmlformats.org/officeDocument/2006/relationships/image" Target="../media/image42.jpg"/><Relationship Id="rId8"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jpg"/><Relationship Id="rId5" Type="http://schemas.openxmlformats.org/officeDocument/2006/relationships/image" Target="../media/image29.jpg"/><Relationship Id="rId6" Type="http://schemas.openxmlformats.org/officeDocument/2006/relationships/image" Target="../media/image28.jpg"/><Relationship Id="rId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grpSp>
        <p:nvGrpSpPr>
          <p:cNvPr id="84" name="Google Shape;84;p13"/>
          <p:cNvGrpSpPr/>
          <p:nvPr/>
        </p:nvGrpSpPr>
        <p:grpSpPr>
          <a:xfrm>
            <a:off x="0" y="4228849"/>
            <a:ext cx="8421014" cy="8026675"/>
            <a:chOff x="0" y="-38100"/>
            <a:chExt cx="812800" cy="850653"/>
          </a:xfrm>
        </p:grpSpPr>
        <p:sp>
          <p:nvSpPr>
            <p:cNvPr id="85" name="Google Shape;85;p13"/>
            <p:cNvSpPr/>
            <p:nvPr/>
          </p:nvSpPr>
          <p:spPr>
            <a:xfrm>
              <a:off x="0" y="0"/>
              <a:ext cx="812800" cy="812553"/>
            </a:xfrm>
            <a:custGeom>
              <a:rect b="b" l="l" r="r" t="t"/>
              <a:pathLst>
                <a:path extrusionOk="0"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2C8C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3"/>
            <p:cNvSpPr txBox="1"/>
            <p:nvPr/>
          </p:nvSpPr>
          <p:spPr>
            <a:xfrm>
              <a:off x="76200" y="-38100"/>
              <a:ext cx="660300" cy="812700"/>
            </a:xfrm>
            <a:prstGeom prst="rect">
              <a:avLst/>
            </a:prstGeom>
            <a:noFill/>
            <a:ln>
              <a:noFill/>
            </a:ln>
          </p:spPr>
          <p:txBody>
            <a:bodyPr anchorCtr="0" anchor="ctr" bIns="50800" lIns="50800" spcFirstLastPara="1" rIns="50800" wrap="square" tIns="50800">
              <a:noAutofit/>
            </a:bodyPr>
            <a:lstStyle/>
            <a:p>
              <a:pPr indent="0" lvl="0" marL="0" marR="0" rtl="0" algn="ctr">
                <a:lnSpc>
                  <a:spcPct val="150022"/>
                </a:lnSpc>
                <a:spcBef>
                  <a:spcPts val="0"/>
                </a:spcBef>
                <a:spcAft>
                  <a:spcPts val="0"/>
                </a:spcAft>
                <a:buClr>
                  <a:srgbClr val="000000"/>
                </a:buClr>
                <a:buSzPts val="3800"/>
                <a:buFont typeface="Arial"/>
                <a:buNone/>
              </a:pPr>
              <a:r>
                <a:rPr b="1" i="0" lang="en-US" sz="3800" u="none" cap="none" strike="noStrike">
                  <a:solidFill>
                    <a:srgbClr val="FFFFFF"/>
                  </a:solidFill>
                  <a:latin typeface="Times New Roman"/>
                  <a:ea typeface="Times New Roman"/>
                  <a:cs typeface="Times New Roman"/>
                  <a:sym typeface="Times New Roman"/>
                </a:rPr>
                <a:t>Presented By:</a:t>
              </a:r>
              <a:endParaRPr b="1" i="0" sz="3800" u="none" cap="none" strike="noStrike">
                <a:solidFill>
                  <a:srgbClr val="FFFFFF"/>
                </a:solidFill>
                <a:latin typeface="Times New Roman"/>
                <a:ea typeface="Times New Roman"/>
                <a:cs typeface="Times New Roman"/>
                <a:sym typeface="Times New Roman"/>
              </a:endParaRPr>
            </a:p>
            <a:p>
              <a:pPr indent="0" lvl="0" marL="0" marR="0" rtl="0" algn="ctr">
                <a:lnSpc>
                  <a:spcPct val="150022"/>
                </a:lnSpc>
                <a:spcBef>
                  <a:spcPts val="0"/>
                </a:spcBef>
                <a:spcAft>
                  <a:spcPts val="0"/>
                </a:spcAft>
                <a:buClr>
                  <a:srgbClr val="000000"/>
                </a:buClr>
                <a:buSzPts val="3800"/>
                <a:buFont typeface="Arial"/>
                <a:buNone/>
              </a:pPr>
              <a:r>
                <a:rPr b="1" i="0" lang="en-US" sz="3800" u="none" cap="none" strike="noStrike">
                  <a:solidFill>
                    <a:srgbClr val="FFFFFF"/>
                  </a:solidFill>
                  <a:latin typeface="Times New Roman"/>
                  <a:ea typeface="Times New Roman"/>
                  <a:cs typeface="Times New Roman"/>
                  <a:sym typeface="Times New Roman"/>
                </a:rPr>
                <a:t>BT20ECE016 Om Gupta</a:t>
              </a:r>
              <a:endParaRPr b="1" i="0" sz="3800" u="none" cap="none" strike="noStrike">
                <a:solidFill>
                  <a:srgbClr val="FFFFFF"/>
                </a:solidFill>
                <a:latin typeface="Times New Roman"/>
                <a:ea typeface="Times New Roman"/>
                <a:cs typeface="Times New Roman"/>
                <a:sym typeface="Times New Roman"/>
              </a:endParaRPr>
            </a:p>
            <a:p>
              <a:pPr indent="0" lvl="0" marL="0" marR="0" rtl="0" algn="ctr">
                <a:lnSpc>
                  <a:spcPct val="150022"/>
                </a:lnSpc>
                <a:spcBef>
                  <a:spcPts val="0"/>
                </a:spcBef>
                <a:spcAft>
                  <a:spcPts val="0"/>
                </a:spcAft>
                <a:buClr>
                  <a:srgbClr val="000000"/>
                </a:buClr>
                <a:buSzPts val="3800"/>
                <a:buFont typeface="Arial"/>
                <a:buNone/>
              </a:pPr>
              <a:r>
                <a:rPr b="1" i="0" lang="en-US" sz="3800" u="none" cap="none" strike="noStrike">
                  <a:solidFill>
                    <a:srgbClr val="FFFFFF"/>
                  </a:solidFill>
                  <a:latin typeface="Times New Roman"/>
                  <a:ea typeface="Times New Roman"/>
                  <a:cs typeface="Times New Roman"/>
                  <a:sym typeface="Times New Roman"/>
                </a:rPr>
                <a:t>BT20ECE027 Amit Yadav</a:t>
              </a:r>
              <a:endParaRPr b="1" i="0" sz="3800" u="none" cap="none" strike="noStrike">
                <a:solidFill>
                  <a:srgbClr val="FFFFFF"/>
                </a:solidFill>
                <a:latin typeface="Times New Roman"/>
                <a:ea typeface="Times New Roman"/>
                <a:cs typeface="Times New Roman"/>
                <a:sym typeface="Times New Roman"/>
              </a:endParaRPr>
            </a:p>
            <a:p>
              <a:pPr indent="0" lvl="0" marL="0" marR="0" rtl="0" algn="ctr">
                <a:lnSpc>
                  <a:spcPct val="150022"/>
                </a:lnSpc>
                <a:spcBef>
                  <a:spcPts val="0"/>
                </a:spcBef>
                <a:spcAft>
                  <a:spcPts val="0"/>
                </a:spcAft>
                <a:buClr>
                  <a:srgbClr val="000000"/>
                </a:buClr>
                <a:buSzPts val="3800"/>
                <a:buFont typeface="Arial"/>
                <a:buNone/>
              </a:pPr>
              <a:r>
                <a:rPr b="1" i="0" lang="en-US" sz="3800" u="none" cap="none" strike="noStrike">
                  <a:solidFill>
                    <a:srgbClr val="FFFFFF"/>
                  </a:solidFill>
                  <a:latin typeface="Times New Roman"/>
                  <a:ea typeface="Times New Roman"/>
                  <a:cs typeface="Times New Roman"/>
                  <a:sym typeface="Times New Roman"/>
                </a:rPr>
                <a:t>BT20ECE075 Guna Sai</a:t>
              </a:r>
              <a:r>
                <a:rPr b="1" lang="en-US" sz="3800">
                  <a:solidFill>
                    <a:srgbClr val="FFFFFF"/>
                  </a:solidFill>
                  <a:latin typeface="Times New Roman"/>
                  <a:ea typeface="Times New Roman"/>
                  <a:cs typeface="Times New Roman"/>
                  <a:sym typeface="Times New Roman"/>
                </a:rPr>
                <a:t> </a:t>
              </a:r>
              <a:r>
                <a:rPr b="1" i="0" lang="en-US" sz="3800" u="none" cap="none" strike="noStrike">
                  <a:solidFill>
                    <a:srgbClr val="FFFFFF"/>
                  </a:solidFill>
                  <a:latin typeface="Times New Roman"/>
                  <a:ea typeface="Times New Roman"/>
                  <a:cs typeface="Times New Roman"/>
                  <a:sym typeface="Times New Roman"/>
                </a:rPr>
                <a:t>Kiran</a:t>
              </a:r>
              <a:endParaRPr b="1" i="0" sz="3800" u="none" cap="none" strike="noStrike">
                <a:solidFill>
                  <a:srgbClr val="FFFFFF"/>
                </a:solidFill>
                <a:latin typeface="Times New Roman"/>
                <a:ea typeface="Times New Roman"/>
                <a:cs typeface="Times New Roman"/>
                <a:sym typeface="Times New Roman"/>
              </a:endParaRPr>
            </a:p>
          </p:txBody>
        </p:sp>
      </p:grpSp>
      <p:grpSp>
        <p:nvGrpSpPr>
          <p:cNvPr id="87" name="Google Shape;87;p13"/>
          <p:cNvGrpSpPr/>
          <p:nvPr/>
        </p:nvGrpSpPr>
        <p:grpSpPr>
          <a:xfrm>
            <a:off x="8684950" y="5905800"/>
            <a:ext cx="5467263" cy="5256560"/>
            <a:chOff x="1" y="-38102"/>
            <a:chExt cx="1042416" cy="1002242"/>
          </a:xfrm>
        </p:grpSpPr>
        <p:sp>
          <p:nvSpPr>
            <p:cNvPr id="88" name="Google Shape;88;p13"/>
            <p:cNvSpPr/>
            <p:nvPr/>
          </p:nvSpPr>
          <p:spPr>
            <a:xfrm>
              <a:off x="1" y="-19049"/>
              <a:ext cx="1042416" cy="983189"/>
            </a:xfrm>
            <a:custGeom>
              <a:rect b="b" l="l" r="r" t="t"/>
              <a:pathLst>
                <a:path extrusionOk="0" h="812553" w="812800">
                  <a:moveTo>
                    <a:pt x="406400" y="0"/>
                  </a:moveTo>
                  <a:cubicBezTo>
                    <a:pt x="181951" y="0"/>
                    <a:pt x="0" y="181896"/>
                    <a:pt x="0" y="406276"/>
                  </a:cubicBezTo>
                  <a:cubicBezTo>
                    <a:pt x="0" y="630657"/>
                    <a:pt x="181951" y="812553"/>
                    <a:pt x="406400" y="812553"/>
                  </a:cubicBezTo>
                  <a:cubicBezTo>
                    <a:pt x="630849" y="812553"/>
                    <a:pt x="812800" y="630657"/>
                    <a:pt x="812800" y="406276"/>
                  </a:cubicBezTo>
                  <a:cubicBezTo>
                    <a:pt x="812800" y="181896"/>
                    <a:pt x="630849" y="0"/>
                    <a:pt x="406400" y="0"/>
                  </a:cubicBezTo>
                  <a:close/>
                </a:path>
              </a:pathLst>
            </a:custGeom>
            <a:solidFill>
              <a:srgbClr val="3CBD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3"/>
            <p:cNvSpPr txBox="1"/>
            <p:nvPr/>
          </p:nvSpPr>
          <p:spPr>
            <a:xfrm>
              <a:off x="76201" y="-38102"/>
              <a:ext cx="916800" cy="774600"/>
            </a:xfrm>
            <a:prstGeom prst="rect">
              <a:avLst/>
            </a:prstGeom>
            <a:noFill/>
            <a:ln>
              <a:noFill/>
            </a:ln>
          </p:spPr>
          <p:txBody>
            <a:bodyPr anchorCtr="0" anchor="ctr" bIns="50800" lIns="50800" spcFirstLastPara="1" rIns="50800" wrap="square" tIns="50800">
              <a:noAutofit/>
            </a:bodyPr>
            <a:lstStyle/>
            <a:p>
              <a:pPr indent="0" lvl="0" marL="0" marR="0" rtl="0" algn="ctr">
                <a:lnSpc>
                  <a:spcPct val="150022"/>
                </a:lnSpc>
                <a:spcBef>
                  <a:spcPts val="0"/>
                </a:spcBef>
                <a:spcAft>
                  <a:spcPts val="0"/>
                </a:spcAft>
                <a:buClr>
                  <a:srgbClr val="000000"/>
                </a:buClr>
                <a:buSzPts val="3400"/>
                <a:buFont typeface="Arial"/>
                <a:buNone/>
              </a:pPr>
              <a:r>
                <a:rPr b="1" i="0" lang="en-US" sz="3700" u="none" cap="none" strike="noStrike">
                  <a:solidFill>
                    <a:schemeClr val="lt1"/>
                  </a:solidFill>
                  <a:latin typeface="Times New Roman"/>
                  <a:ea typeface="Times New Roman"/>
                  <a:cs typeface="Times New Roman"/>
                  <a:sym typeface="Times New Roman"/>
                </a:rPr>
                <a:t>Supervisor :</a:t>
              </a:r>
              <a:endParaRPr b="1" i="0" sz="3700" u="none" cap="none" strike="noStrike">
                <a:solidFill>
                  <a:schemeClr val="lt1"/>
                </a:solidFill>
                <a:latin typeface="Times New Roman"/>
                <a:ea typeface="Times New Roman"/>
                <a:cs typeface="Times New Roman"/>
                <a:sym typeface="Times New Roman"/>
              </a:endParaRPr>
            </a:p>
            <a:p>
              <a:pPr indent="0" lvl="0" marL="0" marR="0" rtl="0" algn="ctr">
                <a:lnSpc>
                  <a:spcPct val="150022"/>
                </a:lnSpc>
                <a:spcBef>
                  <a:spcPts val="0"/>
                </a:spcBef>
                <a:spcAft>
                  <a:spcPts val="0"/>
                </a:spcAft>
                <a:buClr>
                  <a:schemeClr val="dk1"/>
                </a:buClr>
                <a:buSzPts val="3400"/>
                <a:buFont typeface="Arial"/>
                <a:buNone/>
              </a:pPr>
              <a:r>
                <a:rPr b="1" i="0" lang="en-US" sz="3700" u="none" cap="none" strike="noStrike">
                  <a:solidFill>
                    <a:schemeClr val="lt1"/>
                  </a:solidFill>
                  <a:latin typeface="Times New Roman"/>
                  <a:ea typeface="Times New Roman"/>
                  <a:cs typeface="Times New Roman"/>
                  <a:sym typeface="Times New Roman"/>
                </a:rPr>
                <a:t>Dr. Paritosh D. Peshwe</a:t>
              </a:r>
              <a:endParaRPr b="1" i="0" sz="3700" u="none" cap="none" strike="noStrike">
                <a:solidFill>
                  <a:schemeClr val="lt1"/>
                </a:solidFill>
                <a:latin typeface="Times New Roman"/>
                <a:ea typeface="Times New Roman"/>
                <a:cs typeface="Times New Roman"/>
                <a:sym typeface="Times New Roman"/>
              </a:endParaRPr>
            </a:p>
          </p:txBody>
        </p:sp>
      </p:grpSp>
      <p:sp>
        <p:nvSpPr>
          <p:cNvPr id="90" name="Google Shape;90;p13"/>
          <p:cNvSpPr txBox="1"/>
          <p:nvPr/>
        </p:nvSpPr>
        <p:spPr>
          <a:xfrm>
            <a:off x="2901294" y="1421824"/>
            <a:ext cx="12485400" cy="2643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5600"/>
              <a:buFont typeface="Arial"/>
              <a:buNone/>
            </a:pPr>
            <a:r>
              <a:t/>
            </a:r>
            <a:endParaRPr b="0" i="0" sz="5600" u="none" cap="none" strike="noStrike">
              <a:solidFill>
                <a:schemeClr val="dk1"/>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4300"/>
              <a:buFont typeface="Arial"/>
              <a:buNone/>
            </a:pPr>
            <a:r>
              <a:rPr b="1" i="0" lang="en-US" sz="4300" u="none" cap="none" strike="noStrike">
                <a:solidFill>
                  <a:srgbClr val="374151"/>
                </a:solidFill>
                <a:latin typeface="Times New Roman"/>
                <a:ea typeface="Times New Roman"/>
                <a:cs typeface="Times New Roman"/>
                <a:sym typeface="Times New Roman"/>
              </a:rPr>
              <a:t>Final Year Project Presentation </a:t>
            </a:r>
            <a:endParaRPr b="1" i="0" sz="4300" u="none" cap="none" strike="noStrike">
              <a:solidFill>
                <a:srgbClr val="13538A"/>
              </a:solidFill>
              <a:latin typeface="Times New Roman"/>
              <a:ea typeface="Times New Roman"/>
              <a:cs typeface="Times New Roman"/>
              <a:sym typeface="Times New Roman"/>
            </a:endParaRPr>
          </a:p>
          <a:p>
            <a:pPr indent="0" lvl="0" marL="0" marR="0" rtl="0" algn="ctr">
              <a:lnSpc>
                <a:spcPct val="110000"/>
              </a:lnSpc>
              <a:spcBef>
                <a:spcPts val="0"/>
              </a:spcBef>
              <a:spcAft>
                <a:spcPts val="0"/>
              </a:spcAft>
              <a:buClr>
                <a:srgbClr val="000000"/>
              </a:buClr>
              <a:buSzPts val="4300"/>
              <a:buFont typeface="Arial"/>
              <a:buNone/>
            </a:pPr>
            <a:r>
              <a:rPr b="1" i="0" lang="en-US" sz="4300" u="none" cap="none" strike="noStrike">
                <a:solidFill>
                  <a:srgbClr val="13538A"/>
                </a:solidFill>
                <a:latin typeface="Times New Roman"/>
                <a:ea typeface="Times New Roman"/>
                <a:cs typeface="Times New Roman"/>
                <a:sym typeface="Times New Roman"/>
              </a:rPr>
              <a:t>Absorber</a:t>
            </a:r>
            <a:endParaRPr b="1" i="0" sz="4300" u="none" cap="none" strike="noStrike">
              <a:solidFill>
                <a:srgbClr val="13538A"/>
              </a:solidFill>
              <a:latin typeface="Times New Roman"/>
              <a:ea typeface="Times New Roman"/>
              <a:cs typeface="Times New Roman"/>
              <a:sym typeface="Times New Roman"/>
            </a:endParaRPr>
          </a:p>
        </p:txBody>
      </p:sp>
      <p:sp>
        <p:nvSpPr>
          <p:cNvPr id="91" name="Google Shape;91;p13"/>
          <p:cNvSpPr txBox="1"/>
          <p:nvPr/>
        </p:nvSpPr>
        <p:spPr>
          <a:xfrm>
            <a:off x="2485375" y="359175"/>
            <a:ext cx="15288300" cy="22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US" sz="4800">
                <a:solidFill>
                  <a:schemeClr val="dk1"/>
                </a:solidFill>
                <a:latin typeface="Times New Roman"/>
                <a:ea typeface="Times New Roman"/>
                <a:cs typeface="Times New Roman"/>
                <a:sym typeface="Times New Roman"/>
              </a:rPr>
              <a:t>Indian </a:t>
            </a:r>
            <a:r>
              <a:rPr b="0" i="0" lang="en-US" sz="4800" u="none" cap="none" strike="noStrike">
                <a:solidFill>
                  <a:schemeClr val="dk1"/>
                </a:solidFill>
                <a:latin typeface="Times New Roman"/>
                <a:ea typeface="Times New Roman"/>
                <a:cs typeface="Times New Roman"/>
                <a:sym typeface="Times New Roman"/>
              </a:rPr>
              <a:t>Institute of Information Technology, Nagpur</a:t>
            </a:r>
            <a:endParaRPr b="0" i="0" sz="4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chemeClr val="dk1"/>
                </a:solidFill>
                <a:latin typeface="Times New Roman"/>
                <a:ea typeface="Times New Roman"/>
                <a:cs typeface="Times New Roman"/>
                <a:sym typeface="Times New Roman"/>
              </a:rPr>
              <a:t>Department of Electronics and Communication Engineering</a:t>
            </a:r>
            <a:endParaRPr b="0" i="0" sz="4800" u="none" cap="none" strike="noStrike">
              <a:solidFill>
                <a:schemeClr val="dk1"/>
              </a:solidFill>
              <a:latin typeface="Times New Roman"/>
              <a:ea typeface="Times New Roman"/>
              <a:cs typeface="Times New Roman"/>
              <a:sym typeface="Times New Roman"/>
            </a:endParaRPr>
          </a:p>
        </p:txBody>
      </p:sp>
      <p:pic>
        <p:nvPicPr>
          <p:cNvPr id="92" name="Google Shape;92;p13"/>
          <p:cNvPicPr preferRelativeResize="0"/>
          <p:nvPr/>
        </p:nvPicPr>
        <p:blipFill rotWithShape="1">
          <a:blip r:embed="rId3">
            <a:alphaModFix/>
          </a:blip>
          <a:srcRect b="0" l="0" r="0" t="0"/>
          <a:stretch/>
        </p:blipFill>
        <p:spPr>
          <a:xfrm>
            <a:off x="0" y="3"/>
            <a:ext cx="2239800" cy="2121135"/>
          </a:xfrm>
          <a:prstGeom prst="rect">
            <a:avLst/>
          </a:prstGeom>
          <a:noFill/>
          <a:ln>
            <a:noFill/>
          </a:ln>
        </p:spPr>
      </p:pic>
      <p:pic>
        <p:nvPicPr>
          <p:cNvPr id="93" name="Google Shape;93;p13"/>
          <p:cNvPicPr preferRelativeResize="0"/>
          <p:nvPr/>
        </p:nvPicPr>
        <p:blipFill rotWithShape="1">
          <a:blip r:embed="rId4">
            <a:alphaModFix/>
          </a:blip>
          <a:srcRect b="0" l="0" r="0" t="0"/>
          <a:stretch/>
        </p:blipFill>
        <p:spPr>
          <a:xfrm>
            <a:off x="12650050" y="3905250"/>
            <a:ext cx="5637950" cy="638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 name="Google Shape;236;p22"/>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Simulated vs Fabricated Results</a:t>
            </a:r>
            <a:endParaRPr b="1" sz="3900">
              <a:solidFill>
                <a:schemeClr val="dk1"/>
              </a:solidFill>
              <a:latin typeface="Calibri"/>
              <a:ea typeface="Calibri"/>
              <a:cs typeface="Calibri"/>
              <a:sym typeface="Calibri"/>
            </a:endParaRPr>
          </a:p>
        </p:txBody>
      </p:sp>
      <p:sp>
        <p:nvSpPr>
          <p:cNvPr id="237" name="Google Shape;237;p22"/>
          <p:cNvSpPr txBox="1"/>
          <p:nvPr/>
        </p:nvSpPr>
        <p:spPr>
          <a:xfrm>
            <a:off x="2217800" y="9971025"/>
            <a:ext cx="60135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Reflection Coefficient (S11)</a:t>
            </a:r>
            <a:endParaRPr b="1" sz="2000">
              <a:solidFill>
                <a:schemeClr val="dk1"/>
              </a:solidFill>
              <a:latin typeface="Calibri"/>
              <a:ea typeface="Calibri"/>
              <a:cs typeface="Calibri"/>
              <a:sym typeface="Calibri"/>
            </a:endParaRPr>
          </a:p>
        </p:txBody>
      </p:sp>
      <p:sp>
        <p:nvSpPr>
          <p:cNvPr id="238" name="Google Shape;238;p22"/>
          <p:cNvSpPr txBox="1"/>
          <p:nvPr/>
        </p:nvSpPr>
        <p:spPr>
          <a:xfrm>
            <a:off x="8716225" y="9971025"/>
            <a:ext cx="69459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Fig.Absorptivity</a:t>
            </a:r>
            <a:endParaRPr b="1" sz="2000">
              <a:solidFill>
                <a:schemeClr val="dk1"/>
              </a:solidFill>
              <a:latin typeface="Calibri"/>
              <a:ea typeface="Calibri"/>
              <a:cs typeface="Calibri"/>
              <a:sym typeface="Calibri"/>
            </a:endParaRPr>
          </a:p>
        </p:txBody>
      </p:sp>
      <p:grpSp>
        <p:nvGrpSpPr>
          <p:cNvPr id="239" name="Google Shape;239;p22"/>
          <p:cNvGrpSpPr/>
          <p:nvPr/>
        </p:nvGrpSpPr>
        <p:grpSpPr>
          <a:xfrm>
            <a:off x="1186950" y="956260"/>
            <a:ext cx="7174200" cy="3698703"/>
            <a:chOff x="4572000" y="801347"/>
            <a:chExt cx="7174200" cy="3698703"/>
          </a:xfrm>
        </p:grpSpPr>
        <p:sp>
          <p:nvSpPr>
            <p:cNvPr id="240" name="Google Shape;240;p22"/>
            <p:cNvSpPr/>
            <p:nvPr/>
          </p:nvSpPr>
          <p:spPr>
            <a:xfrm>
              <a:off x="4572000" y="801350"/>
              <a:ext cx="7174200" cy="3698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41" name="Google Shape;241;p22"/>
            <p:cNvPicPr preferRelativeResize="0"/>
            <p:nvPr/>
          </p:nvPicPr>
          <p:blipFill>
            <a:blip r:embed="rId3">
              <a:alphaModFix/>
            </a:blip>
            <a:stretch>
              <a:fillRect/>
            </a:stretch>
          </p:blipFill>
          <p:spPr>
            <a:xfrm>
              <a:off x="5331425" y="1436125"/>
              <a:ext cx="1821830" cy="2429102"/>
            </a:xfrm>
            <a:prstGeom prst="rect">
              <a:avLst/>
            </a:prstGeom>
            <a:noFill/>
            <a:ln>
              <a:noFill/>
            </a:ln>
          </p:spPr>
        </p:pic>
        <p:cxnSp>
          <p:nvCxnSpPr>
            <p:cNvPr id="242" name="Google Shape;242;p22"/>
            <p:cNvCxnSpPr/>
            <p:nvPr/>
          </p:nvCxnSpPr>
          <p:spPr>
            <a:xfrm flipH="1" rot="10800000">
              <a:off x="6504016" y="838872"/>
              <a:ext cx="2752500" cy="1896600"/>
            </a:xfrm>
            <a:prstGeom prst="straightConnector1">
              <a:avLst/>
            </a:prstGeom>
            <a:noFill/>
            <a:ln cap="flat" cmpd="sng" w="38100">
              <a:solidFill>
                <a:schemeClr val="dk1"/>
              </a:solidFill>
              <a:prstDash val="solid"/>
              <a:round/>
              <a:headEnd len="med" w="med" type="none"/>
              <a:tailEnd len="med" w="med" type="none"/>
            </a:ln>
          </p:spPr>
        </p:cxnSp>
        <p:cxnSp>
          <p:nvCxnSpPr>
            <p:cNvPr id="243" name="Google Shape;243;p22"/>
            <p:cNvCxnSpPr/>
            <p:nvPr/>
          </p:nvCxnSpPr>
          <p:spPr>
            <a:xfrm>
              <a:off x="6495781" y="2806283"/>
              <a:ext cx="2815500" cy="1288500"/>
            </a:xfrm>
            <a:prstGeom prst="straightConnector1">
              <a:avLst/>
            </a:prstGeom>
            <a:noFill/>
            <a:ln cap="flat" cmpd="sng" w="38100">
              <a:solidFill>
                <a:schemeClr val="dk2"/>
              </a:solidFill>
              <a:prstDash val="solid"/>
              <a:round/>
              <a:headEnd len="med" w="med" type="none"/>
              <a:tailEnd len="med" w="med" type="none"/>
            </a:ln>
          </p:spPr>
        </p:cxnSp>
        <p:pic>
          <p:nvPicPr>
            <p:cNvPr id="244" name="Google Shape;244;p22"/>
            <p:cNvPicPr preferRelativeResize="0"/>
            <p:nvPr/>
          </p:nvPicPr>
          <p:blipFill>
            <a:blip r:embed="rId4">
              <a:alphaModFix/>
            </a:blip>
            <a:stretch>
              <a:fillRect/>
            </a:stretch>
          </p:blipFill>
          <p:spPr>
            <a:xfrm>
              <a:off x="9311275" y="801347"/>
              <a:ext cx="1665100" cy="3698652"/>
            </a:xfrm>
            <a:prstGeom prst="rect">
              <a:avLst/>
            </a:prstGeom>
            <a:noFill/>
            <a:ln>
              <a:noFill/>
            </a:ln>
          </p:spPr>
        </p:pic>
      </p:grpSp>
      <p:pic>
        <p:nvPicPr>
          <p:cNvPr id="245" name="Google Shape;245;p22"/>
          <p:cNvPicPr preferRelativeResize="0"/>
          <p:nvPr/>
        </p:nvPicPr>
        <p:blipFill>
          <a:blip r:embed="rId5">
            <a:alphaModFix/>
          </a:blip>
          <a:stretch>
            <a:fillRect/>
          </a:stretch>
        </p:blipFill>
        <p:spPr>
          <a:xfrm>
            <a:off x="2217800" y="5103375"/>
            <a:ext cx="6490193" cy="4867649"/>
          </a:xfrm>
          <a:prstGeom prst="rect">
            <a:avLst/>
          </a:prstGeom>
          <a:noFill/>
          <a:ln>
            <a:noFill/>
          </a:ln>
        </p:spPr>
      </p:pic>
      <p:pic>
        <p:nvPicPr>
          <p:cNvPr id="246" name="Google Shape;246;p22"/>
          <p:cNvPicPr preferRelativeResize="0"/>
          <p:nvPr/>
        </p:nvPicPr>
        <p:blipFill>
          <a:blip r:embed="rId6">
            <a:alphaModFix/>
          </a:blip>
          <a:stretch>
            <a:fillRect/>
          </a:stretch>
        </p:blipFill>
        <p:spPr>
          <a:xfrm>
            <a:off x="9517000" y="5140450"/>
            <a:ext cx="6391325" cy="4793500"/>
          </a:xfrm>
          <a:prstGeom prst="rect">
            <a:avLst/>
          </a:prstGeom>
          <a:noFill/>
          <a:ln>
            <a:noFill/>
          </a:ln>
        </p:spPr>
      </p:pic>
      <p:pic>
        <p:nvPicPr>
          <p:cNvPr id="247" name="Google Shape;247;p22"/>
          <p:cNvPicPr preferRelativeResize="0"/>
          <p:nvPr/>
        </p:nvPicPr>
        <p:blipFill>
          <a:blip r:embed="rId7">
            <a:alphaModFix/>
          </a:blip>
          <a:stretch>
            <a:fillRect/>
          </a:stretch>
        </p:blipFill>
        <p:spPr>
          <a:xfrm>
            <a:off x="10169625" y="1297625"/>
            <a:ext cx="6697999" cy="3015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Results </a:t>
            </a:r>
            <a:endParaRPr b="1" sz="3900">
              <a:solidFill>
                <a:schemeClr val="dk1"/>
              </a:solidFill>
              <a:latin typeface="Calibri"/>
              <a:ea typeface="Calibri"/>
              <a:cs typeface="Calibri"/>
              <a:sym typeface="Calibri"/>
            </a:endParaRPr>
          </a:p>
        </p:txBody>
      </p:sp>
      <p:sp>
        <p:nvSpPr>
          <p:cNvPr id="253" name="Google Shape;253;p23"/>
          <p:cNvSpPr txBox="1"/>
          <p:nvPr/>
        </p:nvSpPr>
        <p:spPr>
          <a:xfrm>
            <a:off x="1901300" y="4900350"/>
            <a:ext cx="2249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TE</a:t>
            </a:r>
            <a:endParaRPr b="1" sz="2000">
              <a:solidFill>
                <a:schemeClr val="dk1"/>
              </a:solidFill>
              <a:latin typeface="Calibri"/>
              <a:ea typeface="Calibri"/>
              <a:cs typeface="Calibri"/>
              <a:sym typeface="Calibri"/>
            </a:endParaRPr>
          </a:p>
        </p:txBody>
      </p:sp>
      <p:sp>
        <p:nvSpPr>
          <p:cNvPr id="254" name="Google Shape;254;p23"/>
          <p:cNvSpPr txBox="1"/>
          <p:nvPr/>
        </p:nvSpPr>
        <p:spPr>
          <a:xfrm>
            <a:off x="13618225" y="4973050"/>
            <a:ext cx="22494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Polarization</a:t>
            </a:r>
            <a:endParaRPr b="1" sz="2000">
              <a:solidFill>
                <a:schemeClr val="dk1"/>
              </a:solidFill>
              <a:latin typeface="Calibri"/>
              <a:ea typeface="Calibri"/>
              <a:cs typeface="Calibri"/>
              <a:sym typeface="Calibri"/>
            </a:endParaRPr>
          </a:p>
        </p:txBody>
      </p:sp>
      <p:sp>
        <p:nvSpPr>
          <p:cNvPr id="255" name="Google Shape;255;p23"/>
          <p:cNvSpPr txBox="1"/>
          <p:nvPr/>
        </p:nvSpPr>
        <p:spPr>
          <a:xfrm>
            <a:off x="7413375" y="4973038"/>
            <a:ext cx="2249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TM</a:t>
            </a:r>
            <a:endParaRPr b="1" sz="2000">
              <a:solidFill>
                <a:schemeClr val="dk1"/>
              </a:solidFill>
              <a:latin typeface="Calibri"/>
              <a:ea typeface="Calibri"/>
              <a:cs typeface="Calibri"/>
              <a:sym typeface="Calibri"/>
            </a:endParaRPr>
          </a:p>
        </p:txBody>
      </p:sp>
      <p:sp>
        <p:nvSpPr>
          <p:cNvPr id="256" name="Google Shape;256;p23"/>
          <p:cNvSpPr txBox="1"/>
          <p:nvPr/>
        </p:nvSpPr>
        <p:spPr>
          <a:xfrm>
            <a:off x="14080300" y="9617400"/>
            <a:ext cx="2249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PCR value</a:t>
            </a:r>
            <a:endParaRPr b="1" sz="2000">
              <a:solidFill>
                <a:schemeClr val="dk1"/>
              </a:solidFill>
              <a:latin typeface="Calibri"/>
              <a:ea typeface="Calibri"/>
              <a:cs typeface="Calibri"/>
              <a:sym typeface="Calibri"/>
            </a:endParaRPr>
          </a:p>
        </p:txBody>
      </p:sp>
      <p:sp>
        <p:nvSpPr>
          <p:cNvPr id="257" name="Google Shape;257;p23"/>
          <p:cNvSpPr txBox="1"/>
          <p:nvPr/>
        </p:nvSpPr>
        <p:spPr>
          <a:xfrm>
            <a:off x="6868600" y="9617400"/>
            <a:ext cx="46629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Impedance (Imaginary)</a:t>
            </a:r>
            <a:endParaRPr b="1" sz="2000">
              <a:solidFill>
                <a:schemeClr val="dk1"/>
              </a:solidFill>
              <a:latin typeface="Calibri"/>
              <a:ea typeface="Calibri"/>
              <a:cs typeface="Calibri"/>
              <a:sym typeface="Calibri"/>
            </a:endParaRPr>
          </a:p>
        </p:txBody>
      </p:sp>
      <p:sp>
        <p:nvSpPr>
          <p:cNvPr id="258" name="Google Shape;258;p23"/>
          <p:cNvSpPr txBox="1"/>
          <p:nvPr/>
        </p:nvSpPr>
        <p:spPr>
          <a:xfrm>
            <a:off x="972775" y="9617400"/>
            <a:ext cx="45597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Impedance (Real)</a:t>
            </a:r>
            <a:endParaRPr b="1" sz="2000">
              <a:solidFill>
                <a:schemeClr val="dk1"/>
              </a:solidFill>
              <a:latin typeface="Calibri"/>
              <a:ea typeface="Calibri"/>
              <a:cs typeface="Calibri"/>
              <a:sym typeface="Calibri"/>
            </a:endParaRPr>
          </a:p>
        </p:txBody>
      </p:sp>
      <p:pic>
        <p:nvPicPr>
          <p:cNvPr id="259" name="Google Shape;259;p23"/>
          <p:cNvPicPr preferRelativeResize="0"/>
          <p:nvPr/>
        </p:nvPicPr>
        <p:blipFill>
          <a:blip r:embed="rId3">
            <a:alphaModFix/>
          </a:blip>
          <a:stretch>
            <a:fillRect/>
          </a:stretch>
        </p:blipFill>
        <p:spPr>
          <a:xfrm>
            <a:off x="270750" y="653525"/>
            <a:ext cx="5456399" cy="4124274"/>
          </a:xfrm>
          <a:prstGeom prst="rect">
            <a:avLst/>
          </a:prstGeom>
          <a:noFill/>
          <a:ln>
            <a:noFill/>
          </a:ln>
        </p:spPr>
      </p:pic>
      <p:pic>
        <p:nvPicPr>
          <p:cNvPr id="260" name="Google Shape;260;p23"/>
          <p:cNvPicPr preferRelativeResize="0"/>
          <p:nvPr/>
        </p:nvPicPr>
        <p:blipFill>
          <a:blip r:embed="rId4">
            <a:alphaModFix/>
          </a:blip>
          <a:stretch>
            <a:fillRect/>
          </a:stretch>
        </p:blipFill>
        <p:spPr>
          <a:xfrm>
            <a:off x="6254825" y="724025"/>
            <a:ext cx="5276687" cy="3983277"/>
          </a:xfrm>
          <a:prstGeom prst="rect">
            <a:avLst/>
          </a:prstGeom>
          <a:noFill/>
          <a:ln>
            <a:noFill/>
          </a:ln>
        </p:spPr>
      </p:pic>
      <p:pic>
        <p:nvPicPr>
          <p:cNvPr id="261" name="Google Shape;261;p23"/>
          <p:cNvPicPr preferRelativeResize="0"/>
          <p:nvPr/>
        </p:nvPicPr>
        <p:blipFill>
          <a:blip r:embed="rId5">
            <a:alphaModFix/>
          </a:blip>
          <a:stretch>
            <a:fillRect/>
          </a:stretch>
        </p:blipFill>
        <p:spPr>
          <a:xfrm>
            <a:off x="11921825" y="691413"/>
            <a:ext cx="5356155" cy="4048500"/>
          </a:xfrm>
          <a:prstGeom prst="rect">
            <a:avLst/>
          </a:prstGeom>
          <a:noFill/>
          <a:ln>
            <a:noFill/>
          </a:ln>
        </p:spPr>
      </p:pic>
      <p:pic>
        <p:nvPicPr>
          <p:cNvPr id="262" name="Google Shape;262;p23"/>
          <p:cNvPicPr preferRelativeResize="0"/>
          <p:nvPr/>
        </p:nvPicPr>
        <p:blipFill>
          <a:blip r:embed="rId6">
            <a:alphaModFix/>
          </a:blip>
          <a:stretch>
            <a:fillRect/>
          </a:stretch>
        </p:blipFill>
        <p:spPr>
          <a:xfrm>
            <a:off x="635325" y="5539050"/>
            <a:ext cx="5234601" cy="3925951"/>
          </a:xfrm>
          <a:prstGeom prst="rect">
            <a:avLst/>
          </a:prstGeom>
          <a:noFill/>
          <a:ln>
            <a:noFill/>
          </a:ln>
        </p:spPr>
      </p:pic>
      <p:pic>
        <p:nvPicPr>
          <p:cNvPr id="263" name="Google Shape;263;p23"/>
          <p:cNvPicPr preferRelativeResize="0"/>
          <p:nvPr/>
        </p:nvPicPr>
        <p:blipFill>
          <a:blip r:embed="rId7">
            <a:alphaModFix/>
          </a:blip>
          <a:stretch>
            <a:fillRect/>
          </a:stretch>
        </p:blipFill>
        <p:spPr>
          <a:xfrm>
            <a:off x="6631213" y="5725088"/>
            <a:ext cx="5137684" cy="3853263"/>
          </a:xfrm>
          <a:prstGeom prst="rect">
            <a:avLst/>
          </a:prstGeom>
          <a:noFill/>
          <a:ln>
            <a:noFill/>
          </a:ln>
        </p:spPr>
      </p:pic>
      <p:pic>
        <p:nvPicPr>
          <p:cNvPr id="264" name="Google Shape;264;p23"/>
          <p:cNvPicPr preferRelativeResize="0"/>
          <p:nvPr/>
        </p:nvPicPr>
        <p:blipFill>
          <a:blip r:embed="rId8">
            <a:alphaModFix/>
          </a:blip>
          <a:stretch>
            <a:fillRect/>
          </a:stretch>
        </p:blipFill>
        <p:spPr>
          <a:xfrm>
            <a:off x="12304322" y="5611750"/>
            <a:ext cx="5137667" cy="385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0" name="Google Shape;270;p24"/>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Equivalent Circuit</a:t>
            </a:r>
            <a:endParaRPr b="1" sz="3900">
              <a:solidFill>
                <a:schemeClr val="dk1"/>
              </a:solidFill>
              <a:latin typeface="Calibri"/>
              <a:ea typeface="Calibri"/>
              <a:cs typeface="Calibri"/>
              <a:sym typeface="Calibri"/>
            </a:endParaRPr>
          </a:p>
        </p:txBody>
      </p:sp>
      <p:sp>
        <p:nvSpPr>
          <p:cNvPr id="271" name="Google Shape;271;p24"/>
          <p:cNvSpPr txBox="1"/>
          <p:nvPr/>
        </p:nvSpPr>
        <p:spPr>
          <a:xfrm>
            <a:off x="2119000" y="9811200"/>
            <a:ext cx="60135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Reflection Coefficient (S11)</a:t>
            </a:r>
            <a:endParaRPr b="1" sz="2000">
              <a:solidFill>
                <a:schemeClr val="dk1"/>
              </a:solidFill>
              <a:latin typeface="Calibri"/>
              <a:ea typeface="Calibri"/>
              <a:cs typeface="Calibri"/>
              <a:sym typeface="Calibri"/>
            </a:endParaRPr>
          </a:p>
        </p:txBody>
      </p:sp>
      <p:sp>
        <p:nvSpPr>
          <p:cNvPr id="272" name="Google Shape;272;p24"/>
          <p:cNvSpPr txBox="1"/>
          <p:nvPr/>
        </p:nvSpPr>
        <p:spPr>
          <a:xfrm>
            <a:off x="1511950" y="5519975"/>
            <a:ext cx="69459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Fig.Equivalent Circuit</a:t>
            </a:r>
            <a:endParaRPr b="1" sz="2000">
              <a:solidFill>
                <a:schemeClr val="dk1"/>
              </a:solidFill>
              <a:latin typeface="Calibri"/>
              <a:ea typeface="Calibri"/>
              <a:cs typeface="Calibri"/>
              <a:sym typeface="Calibri"/>
            </a:endParaRPr>
          </a:p>
        </p:txBody>
      </p:sp>
      <p:pic>
        <p:nvPicPr>
          <p:cNvPr id="273" name="Google Shape;273;p24"/>
          <p:cNvPicPr preferRelativeResize="0"/>
          <p:nvPr/>
        </p:nvPicPr>
        <p:blipFill>
          <a:blip r:embed="rId3">
            <a:alphaModFix/>
          </a:blip>
          <a:stretch>
            <a:fillRect/>
          </a:stretch>
        </p:blipFill>
        <p:spPr>
          <a:xfrm>
            <a:off x="1099050" y="730950"/>
            <a:ext cx="7771699" cy="4789025"/>
          </a:xfrm>
          <a:prstGeom prst="rect">
            <a:avLst/>
          </a:prstGeom>
          <a:noFill/>
          <a:ln>
            <a:noFill/>
          </a:ln>
        </p:spPr>
      </p:pic>
      <p:pic>
        <p:nvPicPr>
          <p:cNvPr id="274" name="Google Shape;274;p24"/>
          <p:cNvPicPr preferRelativeResize="0"/>
          <p:nvPr/>
        </p:nvPicPr>
        <p:blipFill rotWithShape="1">
          <a:blip r:embed="rId4">
            <a:alphaModFix/>
          </a:blip>
          <a:srcRect b="0" l="0" r="0" t="5838"/>
          <a:stretch/>
        </p:blipFill>
        <p:spPr>
          <a:xfrm>
            <a:off x="2297488" y="6128074"/>
            <a:ext cx="5374824" cy="3795651"/>
          </a:xfrm>
          <a:prstGeom prst="rect">
            <a:avLst/>
          </a:prstGeom>
          <a:noFill/>
          <a:ln>
            <a:noFill/>
          </a:ln>
        </p:spPr>
      </p:pic>
      <p:pic>
        <p:nvPicPr>
          <p:cNvPr id="275" name="Google Shape;275;p24"/>
          <p:cNvPicPr preferRelativeResize="0"/>
          <p:nvPr/>
        </p:nvPicPr>
        <p:blipFill>
          <a:blip r:embed="rId5">
            <a:alphaModFix/>
          </a:blip>
          <a:stretch>
            <a:fillRect/>
          </a:stretch>
        </p:blipFill>
        <p:spPr>
          <a:xfrm>
            <a:off x="11199000" y="4703750"/>
            <a:ext cx="4684833" cy="5309475"/>
          </a:xfrm>
          <a:prstGeom prst="rect">
            <a:avLst/>
          </a:prstGeom>
          <a:noFill/>
          <a:ln>
            <a:noFill/>
          </a:ln>
        </p:spPr>
      </p:pic>
      <p:pic>
        <p:nvPicPr>
          <p:cNvPr id="276" name="Google Shape;276;p24"/>
          <p:cNvPicPr preferRelativeResize="0"/>
          <p:nvPr/>
        </p:nvPicPr>
        <p:blipFill>
          <a:blip r:embed="rId6">
            <a:alphaModFix/>
          </a:blip>
          <a:stretch>
            <a:fillRect/>
          </a:stretch>
        </p:blipFill>
        <p:spPr>
          <a:xfrm>
            <a:off x="9838577" y="994325"/>
            <a:ext cx="7405673" cy="37956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5"/>
          <p:cNvPicPr preferRelativeResize="0"/>
          <p:nvPr/>
        </p:nvPicPr>
        <p:blipFill>
          <a:blip r:embed="rId3">
            <a:alphaModFix/>
          </a:blip>
          <a:stretch>
            <a:fillRect/>
          </a:stretch>
        </p:blipFill>
        <p:spPr>
          <a:xfrm>
            <a:off x="152400" y="152400"/>
            <a:ext cx="17983200" cy="96432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6"/>
          <p:cNvPicPr preferRelativeResize="0"/>
          <p:nvPr/>
        </p:nvPicPr>
        <p:blipFill rotWithShape="1">
          <a:blip r:embed="rId3">
            <a:alphaModFix/>
          </a:blip>
          <a:srcRect b="0" l="32720" r="35732" t="0"/>
          <a:stretch/>
        </p:blipFill>
        <p:spPr>
          <a:xfrm rot="-5400000">
            <a:off x="776465" y="6075779"/>
            <a:ext cx="2999582" cy="3333311"/>
          </a:xfrm>
          <a:prstGeom prst="rect">
            <a:avLst/>
          </a:prstGeom>
          <a:noFill/>
          <a:ln>
            <a:noFill/>
          </a:ln>
        </p:spPr>
      </p:pic>
      <p:pic>
        <p:nvPicPr>
          <p:cNvPr id="287" name="Google Shape;287;p26"/>
          <p:cNvPicPr preferRelativeResize="0"/>
          <p:nvPr/>
        </p:nvPicPr>
        <p:blipFill rotWithShape="1">
          <a:blip r:embed="rId4">
            <a:alphaModFix/>
          </a:blip>
          <a:srcRect b="0" l="32718" r="36891" t="0"/>
          <a:stretch/>
        </p:blipFill>
        <p:spPr>
          <a:xfrm rot="-5400000">
            <a:off x="4712775" y="6084762"/>
            <a:ext cx="2700150" cy="3114900"/>
          </a:xfrm>
          <a:prstGeom prst="rect">
            <a:avLst/>
          </a:prstGeom>
          <a:noFill/>
          <a:ln>
            <a:noFill/>
          </a:ln>
        </p:spPr>
      </p:pic>
      <p:pic>
        <p:nvPicPr>
          <p:cNvPr id="288" name="Google Shape;288;p26"/>
          <p:cNvPicPr preferRelativeResize="0"/>
          <p:nvPr/>
        </p:nvPicPr>
        <p:blipFill rotWithShape="1">
          <a:blip r:embed="rId5">
            <a:alphaModFix/>
          </a:blip>
          <a:srcRect b="0" l="29188" r="33741" t="9755"/>
          <a:stretch/>
        </p:blipFill>
        <p:spPr>
          <a:xfrm rot="-5400000">
            <a:off x="8071524" y="6193874"/>
            <a:ext cx="3019676" cy="2577175"/>
          </a:xfrm>
          <a:prstGeom prst="rect">
            <a:avLst/>
          </a:prstGeom>
          <a:noFill/>
          <a:ln>
            <a:noFill/>
          </a:ln>
        </p:spPr>
      </p:pic>
      <p:pic>
        <p:nvPicPr>
          <p:cNvPr id="289" name="Google Shape;289;p26"/>
          <p:cNvPicPr preferRelativeResize="0"/>
          <p:nvPr/>
        </p:nvPicPr>
        <p:blipFill rotWithShape="1">
          <a:blip r:embed="rId6">
            <a:alphaModFix/>
          </a:blip>
          <a:srcRect b="0" l="32963" r="36760" t="0"/>
          <a:stretch/>
        </p:blipFill>
        <p:spPr>
          <a:xfrm rot="-5400000">
            <a:off x="686447" y="1858764"/>
            <a:ext cx="2672143" cy="2825813"/>
          </a:xfrm>
          <a:prstGeom prst="rect">
            <a:avLst/>
          </a:prstGeom>
          <a:noFill/>
          <a:ln>
            <a:noFill/>
          </a:ln>
        </p:spPr>
      </p:pic>
      <p:pic>
        <p:nvPicPr>
          <p:cNvPr id="290" name="Google Shape;290;p26"/>
          <p:cNvPicPr preferRelativeResize="0"/>
          <p:nvPr/>
        </p:nvPicPr>
        <p:blipFill rotWithShape="1">
          <a:blip r:embed="rId7">
            <a:alphaModFix/>
          </a:blip>
          <a:srcRect b="0" l="33092" r="36631" t="0"/>
          <a:stretch/>
        </p:blipFill>
        <p:spPr>
          <a:xfrm rot="-5400000">
            <a:off x="4465865" y="1858764"/>
            <a:ext cx="2672143" cy="2825813"/>
          </a:xfrm>
          <a:prstGeom prst="rect">
            <a:avLst/>
          </a:prstGeom>
          <a:noFill/>
          <a:ln>
            <a:noFill/>
          </a:ln>
        </p:spPr>
      </p:pic>
      <p:pic>
        <p:nvPicPr>
          <p:cNvPr id="291" name="Google Shape;291;p26"/>
          <p:cNvPicPr preferRelativeResize="0"/>
          <p:nvPr/>
        </p:nvPicPr>
        <p:blipFill rotWithShape="1">
          <a:blip r:embed="rId8">
            <a:alphaModFix/>
          </a:blip>
          <a:srcRect b="0" l="33092" r="36631" t="0"/>
          <a:stretch/>
        </p:blipFill>
        <p:spPr>
          <a:xfrm rot="-5400000">
            <a:off x="8245297" y="1858764"/>
            <a:ext cx="2672143" cy="2825813"/>
          </a:xfrm>
          <a:prstGeom prst="rect">
            <a:avLst/>
          </a:prstGeom>
          <a:noFill/>
          <a:ln>
            <a:noFill/>
          </a:ln>
        </p:spPr>
      </p:pic>
      <p:pic>
        <p:nvPicPr>
          <p:cNvPr id="292" name="Google Shape;292;p26"/>
          <p:cNvPicPr preferRelativeResize="0"/>
          <p:nvPr/>
        </p:nvPicPr>
        <p:blipFill>
          <a:blip r:embed="rId9">
            <a:alphaModFix/>
          </a:blip>
          <a:stretch>
            <a:fillRect/>
          </a:stretch>
        </p:blipFill>
        <p:spPr>
          <a:xfrm>
            <a:off x="11597750" y="164775"/>
            <a:ext cx="6040201" cy="4530150"/>
          </a:xfrm>
          <a:prstGeom prst="rect">
            <a:avLst/>
          </a:prstGeom>
          <a:noFill/>
          <a:ln>
            <a:noFill/>
          </a:ln>
        </p:spPr>
      </p:pic>
      <p:pic>
        <p:nvPicPr>
          <p:cNvPr id="293" name="Google Shape;293;p26"/>
          <p:cNvPicPr preferRelativeResize="0"/>
          <p:nvPr/>
        </p:nvPicPr>
        <p:blipFill>
          <a:blip r:embed="rId10">
            <a:alphaModFix/>
          </a:blip>
          <a:stretch>
            <a:fillRect/>
          </a:stretch>
        </p:blipFill>
        <p:spPr>
          <a:xfrm>
            <a:off x="11955200" y="5363536"/>
            <a:ext cx="5606702" cy="4237874"/>
          </a:xfrm>
          <a:prstGeom prst="rect">
            <a:avLst/>
          </a:prstGeom>
          <a:noFill/>
          <a:ln>
            <a:noFill/>
          </a:ln>
        </p:spPr>
      </p:pic>
      <p:sp>
        <p:nvSpPr>
          <p:cNvPr id="294" name="Google Shape;294;p26"/>
          <p:cNvSpPr txBox="1"/>
          <p:nvPr/>
        </p:nvSpPr>
        <p:spPr>
          <a:xfrm>
            <a:off x="1621000" y="328125"/>
            <a:ext cx="79080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Surface Current density</a:t>
            </a:r>
            <a:endParaRPr b="1" sz="3900">
              <a:solidFill>
                <a:schemeClr val="dk1"/>
              </a:solidFill>
              <a:latin typeface="Calibri"/>
              <a:ea typeface="Calibri"/>
              <a:cs typeface="Calibri"/>
              <a:sym typeface="Calibri"/>
            </a:endParaRPr>
          </a:p>
        </p:txBody>
      </p:sp>
      <p:sp>
        <p:nvSpPr>
          <p:cNvPr id="295" name="Google Shape;295;p26"/>
          <p:cNvSpPr txBox="1"/>
          <p:nvPr/>
        </p:nvSpPr>
        <p:spPr>
          <a:xfrm>
            <a:off x="-1423013" y="1449288"/>
            <a:ext cx="44223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700">
                <a:solidFill>
                  <a:schemeClr val="dk1"/>
                </a:solidFill>
                <a:latin typeface="Calibri"/>
                <a:ea typeface="Calibri"/>
                <a:cs typeface="Calibri"/>
                <a:sym typeface="Calibri"/>
              </a:rPr>
              <a:t>TE:</a:t>
            </a:r>
            <a:endParaRPr b="1" sz="2700">
              <a:solidFill>
                <a:schemeClr val="dk1"/>
              </a:solidFill>
              <a:latin typeface="Calibri"/>
              <a:ea typeface="Calibri"/>
              <a:cs typeface="Calibri"/>
              <a:sym typeface="Calibri"/>
            </a:endParaRPr>
          </a:p>
        </p:txBody>
      </p:sp>
      <p:sp>
        <p:nvSpPr>
          <p:cNvPr id="296" name="Google Shape;296;p26"/>
          <p:cNvSpPr txBox="1"/>
          <p:nvPr/>
        </p:nvSpPr>
        <p:spPr>
          <a:xfrm>
            <a:off x="-1268613" y="5687538"/>
            <a:ext cx="44223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700">
                <a:solidFill>
                  <a:schemeClr val="dk1"/>
                </a:solidFill>
                <a:latin typeface="Calibri"/>
                <a:ea typeface="Calibri"/>
                <a:cs typeface="Calibri"/>
                <a:sym typeface="Calibri"/>
              </a:rPr>
              <a:t>TM</a:t>
            </a:r>
            <a:r>
              <a:rPr b="1" lang="en-US" sz="2700">
                <a:solidFill>
                  <a:schemeClr val="dk1"/>
                </a:solidFill>
                <a:latin typeface="Calibri"/>
                <a:ea typeface="Calibri"/>
                <a:cs typeface="Calibri"/>
                <a:sym typeface="Calibri"/>
              </a:rPr>
              <a:t>:</a:t>
            </a:r>
            <a:endParaRPr b="1" sz="2700">
              <a:solidFill>
                <a:schemeClr val="dk1"/>
              </a:solidFill>
              <a:latin typeface="Calibri"/>
              <a:ea typeface="Calibri"/>
              <a:cs typeface="Calibri"/>
              <a:sym typeface="Calibri"/>
            </a:endParaRPr>
          </a:p>
        </p:txBody>
      </p:sp>
      <p:sp>
        <p:nvSpPr>
          <p:cNvPr id="297" name="Google Shape;297;p26"/>
          <p:cNvSpPr txBox="1"/>
          <p:nvPr/>
        </p:nvSpPr>
        <p:spPr>
          <a:xfrm>
            <a:off x="609600" y="4810150"/>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10.7 GHz</a:t>
            </a:r>
            <a:endParaRPr sz="2300">
              <a:solidFill>
                <a:schemeClr val="dk1"/>
              </a:solidFill>
              <a:latin typeface="Calibri"/>
              <a:ea typeface="Calibri"/>
              <a:cs typeface="Calibri"/>
              <a:sym typeface="Calibri"/>
            </a:endParaRPr>
          </a:p>
        </p:txBody>
      </p:sp>
      <p:sp>
        <p:nvSpPr>
          <p:cNvPr id="298" name="Google Shape;298;p26"/>
          <p:cNvSpPr txBox="1"/>
          <p:nvPr/>
        </p:nvSpPr>
        <p:spPr>
          <a:xfrm>
            <a:off x="858500" y="9311025"/>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10.7 GHz</a:t>
            </a:r>
            <a:endParaRPr sz="2300">
              <a:solidFill>
                <a:schemeClr val="dk1"/>
              </a:solidFill>
              <a:latin typeface="Calibri"/>
              <a:ea typeface="Calibri"/>
              <a:cs typeface="Calibri"/>
              <a:sym typeface="Calibri"/>
            </a:endParaRPr>
          </a:p>
        </p:txBody>
      </p:sp>
      <p:sp>
        <p:nvSpPr>
          <p:cNvPr id="299" name="Google Shape;299;p26"/>
          <p:cNvSpPr txBox="1"/>
          <p:nvPr/>
        </p:nvSpPr>
        <p:spPr>
          <a:xfrm>
            <a:off x="4330450" y="4848275"/>
            <a:ext cx="24891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(b) </a:t>
            </a:r>
            <a:r>
              <a:rPr lang="en-US" sz="2300">
                <a:solidFill>
                  <a:schemeClr val="dk1"/>
                </a:solidFill>
                <a:latin typeface="Calibri"/>
                <a:ea typeface="Calibri"/>
                <a:cs typeface="Calibri"/>
                <a:sym typeface="Calibri"/>
              </a:rPr>
              <a:t>17.4 GHz</a:t>
            </a:r>
            <a:endParaRPr sz="2300">
              <a:solidFill>
                <a:schemeClr val="dk1"/>
              </a:solidFill>
              <a:latin typeface="Calibri"/>
              <a:ea typeface="Calibri"/>
              <a:cs typeface="Calibri"/>
              <a:sym typeface="Calibri"/>
            </a:endParaRPr>
          </a:p>
        </p:txBody>
      </p:sp>
      <p:sp>
        <p:nvSpPr>
          <p:cNvPr id="300" name="Google Shape;300;p26"/>
          <p:cNvSpPr txBox="1"/>
          <p:nvPr/>
        </p:nvSpPr>
        <p:spPr>
          <a:xfrm>
            <a:off x="4557388" y="9311025"/>
            <a:ext cx="24891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(b) 17.4 GHz</a:t>
            </a:r>
            <a:endParaRPr sz="2300">
              <a:solidFill>
                <a:schemeClr val="dk1"/>
              </a:solidFill>
              <a:latin typeface="Calibri"/>
              <a:ea typeface="Calibri"/>
              <a:cs typeface="Calibri"/>
              <a:sym typeface="Calibri"/>
            </a:endParaRPr>
          </a:p>
        </p:txBody>
      </p:sp>
      <p:sp>
        <p:nvSpPr>
          <p:cNvPr id="301" name="Google Shape;301;p26"/>
          <p:cNvSpPr txBox="1"/>
          <p:nvPr/>
        </p:nvSpPr>
        <p:spPr>
          <a:xfrm>
            <a:off x="8051288" y="4810138"/>
            <a:ext cx="24891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(c)</a:t>
            </a:r>
            <a:r>
              <a:rPr lang="en-US" sz="2300">
                <a:solidFill>
                  <a:schemeClr val="dk1"/>
                </a:solidFill>
                <a:latin typeface="Calibri"/>
                <a:ea typeface="Calibri"/>
                <a:cs typeface="Calibri"/>
                <a:sym typeface="Calibri"/>
              </a:rPr>
              <a:t>  25.7 GHz</a:t>
            </a:r>
            <a:endParaRPr sz="2300">
              <a:solidFill>
                <a:schemeClr val="dk1"/>
              </a:solidFill>
              <a:latin typeface="Calibri"/>
              <a:ea typeface="Calibri"/>
              <a:cs typeface="Calibri"/>
              <a:sym typeface="Calibri"/>
            </a:endParaRPr>
          </a:p>
        </p:txBody>
      </p:sp>
      <p:sp>
        <p:nvSpPr>
          <p:cNvPr id="302" name="Google Shape;302;p26"/>
          <p:cNvSpPr txBox="1"/>
          <p:nvPr/>
        </p:nvSpPr>
        <p:spPr>
          <a:xfrm>
            <a:off x="8256288" y="9311013"/>
            <a:ext cx="2489100" cy="6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      </a:t>
            </a:r>
            <a:r>
              <a:rPr lang="en-US" sz="2300">
                <a:solidFill>
                  <a:schemeClr val="dk1"/>
                </a:solidFill>
                <a:latin typeface="Calibri"/>
                <a:ea typeface="Calibri"/>
                <a:cs typeface="Calibri"/>
                <a:sym typeface="Calibri"/>
              </a:rPr>
              <a:t>(c)  25.7 GHz</a:t>
            </a:r>
            <a:endParaRPr sz="2300">
              <a:solidFill>
                <a:schemeClr val="dk1"/>
              </a:solidFill>
              <a:latin typeface="Calibri"/>
              <a:ea typeface="Calibri"/>
              <a:cs typeface="Calibri"/>
              <a:sym typeface="Calibri"/>
            </a:endParaRPr>
          </a:p>
        </p:txBody>
      </p:sp>
      <p:sp>
        <p:nvSpPr>
          <p:cNvPr id="303" name="Google Shape;303;p26"/>
          <p:cNvSpPr txBox="1"/>
          <p:nvPr/>
        </p:nvSpPr>
        <p:spPr>
          <a:xfrm>
            <a:off x="11997350" y="4865950"/>
            <a:ext cx="55224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Effect of change in conductivity of ink </a:t>
            </a:r>
            <a:endParaRPr b="1" sz="2000">
              <a:solidFill>
                <a:schemeClr val="dk1"/>
              </a:solidFill>
              <a:latin typeface="Calibri"/>
              <a:ea typeface="Calibri"/>
              <a:cs typeface="Calibri"/>
              <a:sym typeface="Calibri"/>
            </a:endParaRPr>
          </a:p>
        </p:txBody>
      </p:sp>
      <p:sp>
        <p:nvSpPr>
          <p:cNvPr id="304" name="Google Shape;304;p26"/>
          <p:cNvSpPr txBox="1"/>
          <p:nvPr/>
        </p:nvSpPr>
        <p:spPr>
          <a:xfrm>
            <a:off x="11997350" y="9601400"/>
            <a:ext cx="55224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Effect of Air Spacer</a:t>
            </a:r>
            <a:endParaRPr b="1" sz="2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0" name="Google Shape;310;p27"/>
          <p:cNvSpPr txBox="1"/>
          <p:nvPr/>
        </p:nvSpPr>
        <p:spPr>
          <a:xfrm>
            <a:off x="7295250" y="0"/>
            <a:ext cx="7908000" cy="8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Bending Analysis</a:t>
            </a:r>
            <a:endParaRPr b="1" sz="3900">
              <a:solidFill>
                <a:schemeClr val="dk1"/>
              </a:solidFill>
              <a:latin typeface="Calibri"/>
              <a:ea typeface="Calibri"/>
              <a:cs typeface="Calibri"/>
              <a:sym typeface="Calibri"/>
            </a:endParaRPr>
          </a:p>
        </p:txBody>
      </p:sp>
      <p:pic>
        <p:nvPicPr>
          <p:cNvPr id="311" name="Google Shape;311;p27"/>
          <p:cNvPicPr preferRelativeResize="0"/>
          <p:nvPr/>
        </p:nvPicPr>
        <p:blipFill>
          <a:blip r:embed="rId3">
            <a:alphaModFix/>
          </a:blip>
          <a:stretch>
            <a:fillRect/>
          </a:stretch>
        </p:blipFill>
        <p:spPr>
          <a:xfrm>
            <a:off x="13348883" y="814975"/>
            <a:ext cx="3680967" cy="2961625"/>
          </a:xfrm>
          <a:prstGeom prst="rect">
            <a:avLst/>
          </a:prstGeom>
          <a:noFill/>
          <a:ln>
            <a:noFill/>
          </a:ln>
        </p:spPr>
      </p:pic>
      <p:pic>
        <p:nvPicPr>
          <p:cNvPr id="312" name="Google Shape;312;p27"/>
          <p:cNvPicPr preferRelativeResize="0"/>
          <p:nvPr/>
        </p:nvPicPr>
        <p:blipFill>
          <a:blip r:embed="rId4">
            <a:alphaModFix/>
          </a:blip>
          <a:stretch>
            <a:fillRect/>
          </a:stretch>
        </p:blipFill>
        <p:spPr>
          <a:xfrm>
            <a:off x="1153550" y="862925"/>
            <a:ext cx="3343625" cy="3343625"/>
          </a:xfrm>
          <a:prstGeom prst="rect">
            <a:avLst/>
          </a:prstGeom>
          <a:noFill/>
          <a:ln>
            <a:noFill/>
          </a:ln>
        </p:spPr>
      </p:pic>
      <p:pic>
        <p:nvPicPr>
          <p:cNvPr id="313" name="Google Shape;313;p27"/>
          <p:cNvPicPr preferRelativeResize="0"/>
          <p:nvPr/>
        </p:nvPicPr>
        <p:blipFill>
          <a:blip r:embed="rId5">
            <a:alphaModFix/>
          </a:blip>
          <a:stretch>
            <a:fillRect/>
          </a:stretch>
        </p:blipFill>
        <p:spPr>
          <a:xfrm rot="-5400000">
            <a:off x="7388040" y="356125"/>
            <a:ext cx="2961625" cy="3879325"/>
          </a:xfrm>
          <a:prstGeom prst="rect">
            <a:avLst/>
          </a:prstGeom>
          <a:noFill/>
          <a:ln>
            <a:noFill/>
          </a:ln>
        </p:spPr>
      </p:pic>
      <p:pic>
        <p:nvPicPr>
          <p:cNvPr id="314" name="Google Shape;314;p27"/>
          <p:cNvPicPr preferRelativeResize="0"/>
          <p:nvPr/>
        </p:nvPicPr>
        <p:blipFill>
          <a:blip r:embed="rId6">
            <a:alphaModFix/>
          </a:blip>
          <a:stretch>
            <a:fillRect/>
          </a:stretch>
        </p:blipFill>
        <p:spPr>
          <a:xfrm>
            <a:off x="748225" y="4956249"/>
            <a:ext cx="2218012" cy="4926776"/>
          </a:xfrm>
          <a:prstGeom prst="rect">
            <a:avLst/>
          </a:prstGeom>
          <a:noFill/>
          <a:ln>
            <a:noFill/>
          </a:ln>
        </p:spPr>
      </p:pic>
      <p:pic>
        <p:nvPicPr>
          <p:cNvPr id="315" name="Google Shape;315;p27"/>
          <p:cNvPicPr preferRelativeResize="0"/>
          <p:nvPr/>
        </p:nvPicPr>
        <p:blipFill>
          <a:blip r:embed="rId7">
            <a:alphaModFix/>
          </a:blip>
          <a:stretch>
            <a:fillRect/>
          </a:stretch>
        </p:blipFill>
        <p:spPr>
          <a:xfrm>
            <a:off x="4572012" y="4956249"/>
            <a:ext cx="2218012" cy="4926776"/>
          </a:xfrm>
          <a:prstGeom prst="rect">
            <a:avLst/>
          </a:prstGeom>
          <a:noFill/>
          <a:ln>
            <a:noFill/>
          </a:ln>
        </p:spPr>
      </p:pic>
      <p:pic>
        <p:nvPicPr>
          <p:cNvPr id="316" name="Google Shape;316;p27"/>
          <p:cNvPicPr preferRelativeResize="0"/>
          <p:nvPr/>
        </p:nvPicPr>
        <p:blipFill>
          <a:blip r:embed="rId8">
            <a:alphaModFix/>
          </a:blip>
          <a:stretch>
            <a:fillRect/>
          </a:stretch>
        </p:blipFill>
        <p:spPr>
          <a:xfrm>
            <a:off x="8518425" y="4935412"/>
            <a:ext cx="6084624" cy="4563474"/>
          </a:xfrm>
          <a:prstGeom prst="rect">
            <a:avLst/>
          </a:prstGeom>
          <a:noFill/>
          <a:ln>
            <a:noFill/>
          </a:ln>
        </p:spPr>
      </p:pic>
      <p:sp>
        <p:nvSpPr>
          <p:cNvPr id="317" name="Google Shape;317;p27"/>
          <p:cNvSpPr txBox="1"/>
          <p:nvPr/>
        </p:nvSpPr>
        <p:spPr>
          <a:xfrm>
            <a:off x="1435663" y="4206550"/>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Front View</a:t>
            </a:r>
            <a:endParaRPr b="1" sz="2900">
              <a:solidFill>
                <a:schemeClr val="dk1"/>
              </a:solidFill>
              <a:latin typeface="Calibri"/>
              <a:ea typeface="Calibri"/>
              <a:cs typeface="Calibri"/>
              <a:sym typeface="Calibri"/>
            </a:endParaRPr>
          </a:p>
        </p:txBody>
      </p:sp>
      <p:sp>
        <p:nvSpPr>
          <p:cNvPr id="318" name="Google Shape;318;p27"/>
          <p:cNvSpPr txBox="1"/>
          <p:nvPr/>
        </p:nvSpPr>
        <p:spPr>
          <a:xfrm>
            <a:off x="7295238" y="4046913"/>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Side View</a:t>
            </a:r>
            <a:endParaRPr b="1" sz="2900">
              <a:solidFill>
                <a:schemeClr val="dk1"/>
              </a:solidFill>
              <a:latin typeface="Calibri"/>
              <a:ea typeface="Calibri"/>
              <a:cs typeface="Calibri"/>
              <a:sym typeface="Calibri"/>
            </a:endParaRPr>
          </a:p>
        </p:txBody>
      </p:sp>
      <p:sp>
        <p:nvSpPr>
          <p:cNvPr id="319" name="Google Shape;319;p27"/>
          <p:cNvSpPr txBox="1"/>
          <p:nvPr/>
        </p:nvSpPr>
        <p:spPr>
          <a:xfrm>
            <a:off x="13658613" y="4142900"/>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Rear View</a:t>
            </a:r>
            <a:endParaRPr b="1" sz="2900">
              <a:solidFill>
                <a:schemeClr val="dk1"/>
              </a:solidFill>
              <a:latin typeface="Calibri"/>
              <a:ea typeface="Calibri"/>
              <a:cs typeface="Calibri"/>
              <a:sym typeface="Calibri"/>
            </a:endParaRPr>
          </a:p>
        </p:txBody>
      </p:sp>
      <p:sp>
        <p:nvSpPr>
          <p:cNvPr id="320" name="Google Shape;320;p27"/>
          <p:cNvSpPr txBox="1"/>
          <p:nvPr/>
        </p:nvSpPr>
        <p:spPr>
          <a:xfrm>
            <a:off x="8257350" y="9637675"/>
            <a:ext cx="69459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Fig.Absorptivity</a:t>
            </a:r>
            <a:endParaRPr b="1" sz="20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6" name="Google Shape;326;p28"/>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Fabrication and </a:t>
            </a:r>
            <a:r>
              <a:rPr b="1" lang="en-US" sz="3900">
                <a:solidFill>
                  <a:schemeClr val="dk1"/>
                </a:solidFill>
                <a:latin typeface="Calibri"/>
                <a:ea typeface="Calibri"/>
                <a:cs typeface="Calibri"/>
                <a:sym typeface="Calibri"/>
              </a:rPr>
              <a:t>Measurement</a:t>
            </a:r>
            <a:endParaRPr b="1" sz="3900">
              <a:solidFill>
                <a:schemeClr val="dk1"/>
              </a:solidFill>
              <a:latin typeface="Calibri"/>
              <a:ea typeface="Calibri"/>
              <a:cs typeface="Calibri"/>
              <a:sym typeface="Calibri"/>
            </a:endParaRPr>
          </a:p>
        </p:txBody>
      </p:sp>
      <p:pic>
        <p:nvPicPr>
          <p:cNvPr id="327" name="Google Shape;327;p28"/>
          <p:cNvPicPr preferRelativeResize="0"/>
          <p:nvPr/>
        </p:nvPicPr>
        <p:blipFill>
          <a:blip r:embed="rId3">
            <a:alphaModFix/>
          </a:blip>
          <a:stretch>
            <a:fillRect/>
          </a:stretch>
        </p:blipFill>
        <p:spPr>
          <a:xfrm>
            <a:off x="152400" y="926667"/>
            <a:ext cx="17983201" cy="1782515"/>
          </a:xfrm>
          <a:prstGeom prst="rect">
            <a:avLst/>
          </a:prstGeom>
          <a:noFill/>
          <a:ln>
            <a:noFill/>
          </a:ln>
        </p:spPr>
      </p:pic>
      <p:pic>
        <p:nvPicPr>
          <p:cNvPr id="328" name="Google Shape;328;p28"/>
          <p:cNvPicPr preferRelativeResize="0"/>
          <p:nvPr/>
        </p:nvPicPr>
        <p:blipFill>
          <a:blip r:embed="rId4">
            <a:alphaModFix/>
          </a:blip>
          <a:stretch>
            <a:fillRect/>
          </a:stretch>
        </p:blipFill>
        <p:spPr>
          <a:xfrm>
            <a:off x="845125" y="3097467"/>
            <a:ext cx="4800779" cy="6884733"/>
          </a:xfrm>
          <a:prstGeom prst="rect">
            <a:avLst/>
          </a:prstGeom>
          <a:noFill/>
          <a:ln>
            <a:noFill/>
          </a:ln>
        </p:spPr>
      </p:pic>
      <p:pic>
        <p:nvPicPr>
          <p:cNvPr id="329" name="Google Shape;329;p28"/>
          <p:cNvPicPr preferRelativeResize="0"/>
          <p:nvPr/>
        </p:nvPicPr>
        <p:blipFill>
          <a:blip r:embed="rId5">
            <a:alphaModFix/>
          </a:blip>
          <a:stretch>
            <a:fillRect/>
          </a:stretch>
        </p:blipFill>
        <p:spPr>
          <a:xfrm>
            <a:off x="8356125" y="2938325"/>
            <a:ext cx="8365548" cy="3766849"/>
          </a:xfrm>
          <a:prstGeom prst="rect">
            <a:avLst/>
          </a:prstGeom>
          <a:noFill/>
          <a:ln>
            <a:noFill/>
          </a:ln>
        </p:spPr>
      </p:pic>
      <p:pic>
        <p:nvPicPr>
          <p:cNvPr id="330" name="Google Shape;330;p28"/>
          <p:cNvPicPr preferRelativeResize="0"/>
          <p:nvPr/>
        </p:nvPicPr>
        <p:blipFill>
          <a:blip r:embed="rId6">
            <a:alphaModFix/>
          </a:blip>
          <a:stretch>
            <a:fillRect/>
          </a:stretch>
        </p:blipFill>
        <p:spPr>
          <a:xfrm>
            <a:off x="9447524" y="7380725"/>
            <a:ext cx="6182749" cy="2783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9"/>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6" name="Google Shape;336;p29"/>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Testing</a:t>
            </a:r>
            <a:endParaRPr b="1" sz="3900">
              <a:solidFill>
                <a:schemeClr val="dk1"/>
              </a:solidFill>
              <a:latin typeface="Calibri"/>
              <a:ea typeface="Calibri"/>
              <a:cs typeface="Calibri"/>
              <a:sym typeface="Calibri"/>
            </a:endParaRPr>
          </a:p>
        </p:txBody>
      </p:sp>
      <p:pic>
        <p:nvPicPr>
          <p:cNvPr id="337" name="Google Shape;337;p29"/>
          <p:cNvPicPr preferRelativeResize="0"/>
          <p:nvPr/>
        </p:nvPicPr>
        <p:blipFill>
          <a:blip r:embed="rId3">
            <a:alphaModFix/>
          </a:blip>
          <a:stretch>
            <a:fillRect/>
          </a:stretch>
        </p:blipFill>
        <p:spPr>
          <a:xfrm>
            <a:off x="210100" y="1721124"/>
            <a:ext cx="10652225" cy="6844750"/>
          </a:xfrm>
          <a:prstGeom prst="rect">
            <a:avLst/>
          </a:prstGeom>
          <a:noFill/>
          <a:ln>
            <a:noFill/>
          </a:ln>
        </p:spPr>
      </p:pic>
      <p:pic>
        <p:nvPicPr>
          <p:cNvPr id="338" name="Google Shape;338;p29"/>
          <p:cNvPicPr preferRelativeResize="0"/>
          <p:nvPr/>
        </p:nvPicPr>
        <p:blipFill>
          <a:blip r:embed="rId4">
            <a:alphaModFix/>
          </a:blip>
          <a:stretch>
            <a:fillRect/>
          </a:stretch>
        </p:blipFill>
        <p:spPr>
          <a:xfrm>
            <a:off x="10697250" y="1198275"/>
            <a:ext cx="6861102" cy="3088836"/>
          </a:xfrm>
          <a:prstGeom prst="rect">
            <a:avLst/>
          </a:prstGeom>
          <a:noFill/>
          <a:ln>
            <a:noFill/>
          </a:ln>
        </p:spPr>
      </p:pic>
      <p:pic>
        <p:nvPicPr>
          <p:cNvPr id="339" name="Google Shape;339;p29"/>
          <p:cNvPicPr preferRelativeResize="0"/>
          <p:nvPr/>
        </p:nvPicPr>
        <p:blipFill>
          <a:blip r:embed="rId5">
            <a:alphaModFix/>
          </a:blip>
          <a:stretch>
            <a:fillRect/>
          </a:stretch>
        </p:blipFill>
        <p:spPr>
          <a:xfrm>
            <a:off x="10697250" y="5132236"/>
            <a:ext cx="6861102" cy="30888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5" name="Google Shape;345;p30"/>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Comparison Table</a:t>
            </a:r>
            <a:endParaRPr b="1" sz="3900">
              <a:solidFill>
                <a:schemeClr val="dk1"/>
              </a:solidFill>
              <a:latin typeface="Calibri"/>
              <a:ea typeface="Calibri"/>
              <a:cs typeface="Calibri"/>
              <a:sym typeface="Calibri"/>
            </a:endParaRPr>
          </a:p>
        </p:txBody>
      </p:sp>
      <p:graphicFrame>
        <p:nvGraphicFramePr>
          <p:cNvPr id="346" name="Google Shape;346;p30"/>
          <p:cNvGraphicFramePr/>
          <p:nvPr/>
        </p:nvGraphicFramePr>
        <p:xfrm>
          <a:off x="378475" y="965375"/>
          <a:ext cx="3000000" cy="3000000"/>
        </p:xfrm>
        <a:graphic>
          <a:graphicData uri="http://schemas.openxmlformats.org/drawingml/2006/table">
            <a:tbl>
              <a:tblPr>
                <a:noFill/>
                <a:tableStyleId>{7EAEA4A3-C0BA-4464-B976-2B6EDE50665D}</a:tableStyleId>
              </a:tblPr>
              <a:tblGrid>
                <a:gridCol w="1724225"/>
                <a:gridCol w="1572075"/>
                <a:gridCol w="2028450"/>
                <a:gridCol w="2079175"/>
                <a:gridCol w="1597425"/>
                <a:gridCol w="1876375"/>
                <a:gridCol w="2104525"/>
                <a:gridCol w="2307400"/>
                <a:gridCol w="2408800"/>
              </a:tblGrid>
              <a:tr h="1289025">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 </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Unit Cell Size</a:t>
                      </a:r>
                      <a:endParaRPr b="1" sz="21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(in mm)</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Dielectric Thickness (in mm)</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Center Frequency</a:t>
                      </a:r>
                      <a:endParaRPr b="1" sz="21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(in GHz)</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Air Space</a:t>
                      </a:r>
                      <a:endParaRPr b="1" sz="21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(in mm)</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Resistors</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Conformal</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BW</a:t>
                      </a:r>
                      <a:endParaRPr b="1" sz="21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(in GHz)</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Angular stability</a:t>
                      </a:r>
                      <a:endParaRPr b="1" sz="21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(&gt;90)</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45550">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[1]</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16</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5.5</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11.24</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0</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NO</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NO</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11.44</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45 for TE</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45550">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[2]</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10</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0.3</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9.1</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7</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NO</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5.7</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30 for TE</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45550">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[3]</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13</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1.6</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11.59</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3</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NO</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13.5</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30 for TE</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45550">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[4]</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14.4</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0.18</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9.56</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3.5 ®</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7.04</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30 for TE</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45550">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[5]</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15.8</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0.125</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12.93</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2.5 ®</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NO</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12.14</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NA</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45550">
                <a:tc>
                  <a:txBody>
                    <a:bodyPr/>
                    <a:lstStyle/>
                    <a:p>
                      <a:pPr indent="0" lvl="0" marL="0" rtl="0" algn="ctr">
                        <a:lnSpc>
                          <a:spcPct val="115000"/>
                        </a:lnSpc>
                        <a:spcBef>
                          <a:spcPts val="200"/>
                        </a:spcBef>
                        <a:spcAft>
                          <a:spcPts val="0"/>
                        </a:spcAft>
                        <a:buNone/>
                      </a:pPr>
                      <a:r>
                        <a:rPr b="1" lang="en-US" sz="2100">
                          <a:latin typeface="Times New Roman"/>
                          <a:ea typeface="Times New Roman"/>
                          <a:cs typeface="Times New Roman"/>
                          <a:sym typeface="Times New Roman"/>
                        </a:rPr>
                        <a:t>[6]</a:t>
                      </a:r>
                      <a:endParaRPr b="1"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12.5</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0.07</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7.2</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7.5</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YES</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6.6</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lang="en-US" sz="2100">
                          <a:latin typeface="Times New Roman"/>
                          <a:ea typeface="Times New Roman"/>
                          <a:cs typeface="Times New Roman"/>
                          <a:sym typeface="Times New Roman"/>
                        </a:rPr>
                        <a:t>45 for TE</a:t>
                      </a:r>
                      <a:endParaRPr sz="21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289025">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Proposed</a:t>
                      </a:r>
                      <a:endParaRPr b="1" sz="30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Design-1</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16</a:t>
                      </a:r>
                      <a:r>
                        <a:rPr b="1" lang="en-US" sz="3000">
                          <a:latin typeface="Times New Roman"/>
                          <a:ea typeface="Times New Roman"/>
                          <a:cs typeface="Times New Roman"/>
                          <a:sym typeface="Times New Roman"/>
                        </a:rPr>
                        <a:t> </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 2</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12</a:t>
                      </a:r>
                      <a:r>
                        <a:rPr b="1" lang="en-US" sz="3000">
                          <a:latin typeface="Times New Roman"/>
                          <a:ea typeface="Times New Roman"/>
                          <a:cs typeface="Times New Roman"/>
                          <a:sym typeface="Times New Roman"/>
                        </a:rPr>
                        <a:t> </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 1.5</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 NO</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NO</a:t>
                      </a:r>
                      <a:r>
                        <a:rPr b="1" lang="en-US" sz="3000">
                          <a:latin typeface="Times New Roman"/>
                          <a:ea typeface="Times New Roman"/>
                          <a:cs typeface="Times New Roman"/>
                          <a:sym typeface="Times New Roman"/>
                        </a:rPr>
                        <a:t> </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17.69</a:t>
                      </a:r>
                      <a:r>
                        <a:rPr b="1" lang="en-US" sz="3000">
                          <a:latin typeface="Times New Roman"/>
                          <a:ea typeface="Times New Roman"/>
                          <a:cs typeface="Times New Roman"/>
                          <a:sym typeface="Times New Roman"/>
                        </a:rPr>
                        <a:t> </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Clr>
                          <a:schemeClr val="dk1"/>
                        </a:buClr>
                        <a:buSzPts val="1100"/>
                        <a:buFont typeface="Arial"/>
                        <a:buNone/>
                      </a:pPr>
                      <a:r>
                        <a:rPr b="1" lang="en-US" sz="3000">
                          <a:solidFill>
                            <a:schemeClr val="dk1"/>
                          </a:solidFill>
                          <a:latin typeface="Times New Roman"/>
                          <a:ea typeface="Times New Roman"/>
                          <a:cs typeface="Times New Roman"/>
                          <a:sym typeface="Times New Roman"/>
                        </a:rPr>
                        <a:t>45 for TE</a:t>
                      </a:r>
                      <a:endParaRPr b="1" sz="3000">
                        <a:solidFill>
                          <a:schemeClr val="dk1"/>
                        </a:solidFill>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 </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289025">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Proposed</a:t>
                      </a:r>
                      <a:endParaRPr b="1" sz="3000">
                        <a:latin typeface="Times New Roman"/>
                        <a:ea typeface="Times New Roman"/>
                        <a:cs typeface="Times New Roman"/>
                        <a:sym typeface="Times New Roman"/>
                      </a:endParaRPr>
                    </a:p>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Design-2</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10</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1.5</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18.9</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2</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NO</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YES</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20.34</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200"/>
                        </a:spcBef>
                        <a:spcAft>
                          <a:spcPts val="0"/>
                        </a:spcAft>
                        <a:buNone/>
                      </a:pPr>
                      <a:r>
                        <a:rPr b="1" lang="en-US" sz="3000">
                          <a:latin typeface="Times New Roman"/>
                          <a:ea typeface="Times New Roman"/>
                          <a:cs typeface="Times New Roman"/>
                          <a:sym typeface="Times New Roman"/>
                        </a:rPr>
                        <a:t>45 for TE</a:t>
                      </a:r>
                      <a:endParaRPr b="1" sz="3000">
                        <a:latin typeface="Times New Roman"/>
                        <a:ea typeface="Times New Roman"/>
                        <a:cs typeface="Times New Roman"/>
                        <a:sym typeface="Times New Roman"/>
                      </a:endParaRPr>
                    </a:p>
                  </a:txBody>
                  <a:tcPr marT="91425" marB="91425" marR="68575" marL="6857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2" name="Google Shape;352;p31"/>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Conclusion</a:t>
            </a:r>
            <a:endParaRPr b="1" sz="3900">
              <a:solidFill>
                <a:schemeClr val="dk1"/>
              </a:solidFill>
              <a:latin typeface="Calibri"/>
              <a:ea typeface="Calibri"/>
              <a:cs typeface="Calibri"/>
              <a:sym typeface="Calibri"/>
            </a:endParaRPr>
          </a:p>
        </p:txBody>
      </p:sp>
      <p:sp>
        <p:nvSpPr>
          <p:cNvPr id="353" name="Google Shape;353;p31"/>
          <p:cNvSpPr txBox="1"/>
          <p:nvPr/>
        </p:nvSpPr>
        <p:spPr>
          <a:xfrm>
            <a:off x="510600" y="1211700"/>
            <a:ext cx="13677900" cy="22173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Developed broadband, highly flexible metamaterial based absorbers.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Two absorber designs have been proposed suitable for wideband &amp; polarisation insensitive at X band and K band respectively.</a:t>
            </a:r>
            <a:endParaRPr sz="3200">
              <a:solidFill>
                <a:schemeClr val="dk1"/>
              </a:solidFill>
              <a:latin typeface="Calibri"/>
              <a:ea typeface="Calibri"/>
              <a:cs typeface="Calibri"/>
              <a:sym typeface="Calibri"/>
            </a:endParaRPr>
          </a:p>
        </p:txBody>
      </p:sp>
      <p:graphicFrame>
        <p:nvGraphicFramePr>
          <p:cNvPr id="354" name="Google Shape;354;p31"/>
          <p:cNvGraphicFramePr/>
          <p:nvPr/>
        </p:nvGraphicFramePr>
        <p:xfrm>
          <a:off x="927825" y="6679750"/>
          <a:ext cx="3000000" cy="3000000"/>
        </p:xfrm>
        <a:graphic>
          <a:graphicData uri="http://schemas.openxmlformats.org/drawingml/2006/table">
            <a:tbl>
              <a:tblPr>
                <a:noFill/>
                <a:tableStyleId>{7EAEA4A3-C0BA-4464-B976-2B6EDE50665D}</a:tableStyleId>
              </a:tblPr>
              <a:tblGrid>
                <a:gridCol w="5270500"/>
                <a:gridCol w="5270500"/>
                <a:gridCol w="5270500"/>
              </a:tblGrid>
              <a:tr h="691350">
                <a:tc gridSpan="3">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Materials Used</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hMerge="1"/>
                <a:tc hMerge="1"/>
              </a:tr>
              <a:tr h="691350">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Ground Plane</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Copper</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Conductivity = 5.8x10^7</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858825">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Substrate</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PLA</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Ɛr=2.1, Loss Tangent=0.07</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91350">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Absorber (Resistive INK)</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Y-Shield</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800">
                          <a:latin typeface="Calibri"/>
                          <a:ea typeface="Calibri"/>
                          <a:cs typeface="Calibri"/>
                          <a:sym typeface="Calibri"/>
                        </a:rPr>
                        <a:t>Conductivity = 2800 S/m</a:t>
                      </a:r>
                      <a:endParaRPr b="1" sz="28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55" name="Google Shape;355;p31"/>
          <p:cNvGraphicFramePr/>
          <p:nvPr/>
        </p:nvGraphicFramePr>
        <p:xfrm>
          <a:off x="3190725" y="3768525"/>
          <a:ext cx="3000000" cy="3000000"/>
        </p:xfrm>
        <a:graphic>
          <a:graphicData uri="http://schemas.openxmlformats.org/drawingml/2006/table">
            <a:tbl>
              <a:tblPr>
                <a:noFill/>
                <a:tableStyleId>{579E87B2-60BC-4F54-B393-6AF58EFA6C4A}</a:tableStyleId>
              </a:tblPr>
              <a:tblGrid>
                <a:gridCol w="3885050"/>
                <a:gridCol w="7400650"/>
              </a:tblGrid>
              <a:tr h="609700">
                <a:tc>
                  <a:txBody>
                    <a:bodyPr/>
                    <a:lstStyle/>
                    <a:p>
                      <a:pPr indent="0" lvl="0" marL="0" rtl="0" algn="ctr">
                        <a:spcBef>
                          <a:spcPts val="0"/>
                        </a:spcBef>
                        <a:spcAft>
                          <a:spcPts val="0"/>
                        </a:spcAft>
                        <a:buNone/>
                      </a:pPr>
                      <a:r>
                        <a:rPr lang="en-US" sz="3300">
                          <a:latin typeface="Times New Roman"/>
                          <a:ea typeface="Times New Roman"/>
                          <a:cs typeface="Times New Roman"/>
                          <a:sym typeface="Times New Roman"/>
                        </a:rPr>
                        <a:t>Proposed Absorber</a:t>
                      </a:r>
                      <a:endParaRPr sz="33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300">
                          <a:latin typeface="Times New Roman"/>
                          <a:ea typeface="Times New Roman"/>
                          <a:cs typeface="Times New Roman"/>
                          <a:sym typeface="Times New Roman"/>
                        </a:rPr>
                        <a:t>Frequency Range (in GHz)</a:t>
                      </a:r>
                      <a:endParaRPr sz="33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85900">
                <a:tc>
                  <a:txBody>
                    <a:bodyPr/>
                    <a:lstStyle/>
                    <a:p>
                      <a:pPr indent="0" lvl="0" marL="0" rtl="0" algn="ctr">
                        <a:spcBef>
                          <a:spcPts val="0"/>
                        </a:spcBef>
                        <a:spcAft>
                          <a:spcPts val="0"/>
                        </a:spcAft>
                        <a:buNone/>
                      </a:pPr>
                      <a:r>
                        <a:rPr lang="en-US" sz="3300">
                          <a:latin typeface="Times New Roman"/>
                          <a:ea typeface="Times New Roman"/>
                          <a:cs typeface="Times New Roman"/>
                          <a:sym typeface="Times New Roman"/>
                        </a:rPr>
                        <a:t>Design-1</a:t>
                      </a:r>
                      <a:endParaRPr sz="33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300">
                          <a:solidFill>
                            <a:schemeClr val="dk1"/>
                          </a:solidFill>
                          <a:latin typeface="Times New Roman"/>
                          <a:ea typeface="Times New Roman"/>
                          <a:cs typeface="Times New Roman"/>
                          <a:sym typeface="Times New Roman"/>
                        </a:rPr>
                        <a:t>10.1-27.8</a:t>
                      </a:r>
                      <a:endParaRPr sz="33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85900">
                <a:tc>
                  <a:txBody>
                    <a:bodyPr/>
                    <a:lstStyle/>
                    <a:p>
                      <a:pPr indent="0" lvl="0" marL="0" rtl="0" algn="ctr">
                        <a:spcBef>
                          <a:spcPts val="0"/>
                        </a:spcBef>
                        <a:spcAft>
                          <a:spcPts val="0"/>
                        </a:spcAft>
                        <a:buNone/>
                      </a:pPr>
                      <a:r>
                        <a:rPr lang="en-US" sz="3300">
                          <a:latin typeface="Times New Roman"/>
                          <a:ea typeface="Times New Roman"/>
                          <a:cs typeface="Times New Roman"/>
                          <a:sym typeface="Times New Roman"/>
                        </a:rPr>
                        <a:t>Design-2</a:t>
                      </a:r>
                      <a:endParaRPr sz="33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3300">
                          <a:solidFill>
                            <a:schemeClr val="dk1"/>
                          </a:solidFill>
                          <a:latin typeface="Times New Roman"/>
                          <a:ea typeface="Times New Roman"/>
                          <a:cs typeface="Times New Roman"/>
                          <a:sym typeface="Times New Roman"/>
                        </a:rPr>
                        <a:t>8.73-29.07</a:t>
                      </a:r>
                      <a:endParaRPr sz="3300">
                        <a:latin typeface="Times New Roman"/>
                        <a:ea typeface="Times New Roman"/>
                        <a:cs typeface="Times New Roman"/>
                        <a:sym typeface="Times New Roman"/>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6443150" y="396500"/>
            <a:ext cx="50223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400">
                <a:solidFill>
                  <a:schemeClr val="dk1"/>
                </a:solidFill>
                <a:latin typeface="Calibri"/>
                <a:ea typeface="Calibri"/>
                <a:cs typeface="Calibri"/>
                <a:sym typeface="Calibri"/>
              </a:rPr>
              <a:t>About Absorber </a:t>
            </a:r>
            <a:endParaRPr b="1" sz="4400">
              <a:solidFill>
                <a:schemeClr val="dk1"/>
              </a:solidFill>
              <a:latin typeface="Calibri"/>
              <a:ea typeface="Calibri"/>
              <a:cs typeface="Calibri"/>
              <a:sym typeface="Calibri"/>
            </a:endParaRPr>
          </a:p>
          <a:p>
            <a:pPr indent="0" lvl="0" marL="0" rtl="0" algn="l">
              <a:spcBef>
                <a:spcPts val="0"/>
              </a:spcBef>
              <a:spcAft>
                <a:spcPts val="0"/>
              </a:spcAft>
              <a:buNone/>
            </a:pPr>
            <a:r>
              <a:t/>
            </a:r>
            <a:endParaRPr b="1" sz="4100">
              <a:solidFill>
                <a:schemeClr val="dk1"/>
              </a:solidFill>
              <a:latin typeface="Calibri"/>
              <a:ea typeface="Calibri"/>
              <a:cs typeface="Calibri"/>
              <a:sym typeface="Calibri"/>
            </a:endParaRPr>
          </a:p>
        </p:txBody>
      </p:sp>
      <p:sp>
        <p:nvSpPr>
          <p:cNvPr id="99" name="Google Shape;99;p14"/>
          <p:cNvSpPr txBox="1"/>
          <p:nvPr/>
        </p:nvSpPr>
        <p:spPr>
          <a:xfrm>
            <a:off x="575125" y="1910875"/>
            <a:ext cx="16495200" cy="77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Applications: </a:t>
            </a:r>
            <a:endParaRPr b="1" sz="3200">
              <a:solidFill>
                <a:schemeClr val="dk1"/>
              </a:solidFill>
              <a:latin typeface="Calibri"/>
              <a:ea typeface="Calibri"/>
              <a:cs typeface="Calibri"/>
              <a:sym typeface="Calibri"/>
            </a:endParaRPr>
          </a:p>
          <a:p>
            <a:pPr indent="-431800" lvl="0" marL="457200" rtl="0" algn="l">
              <a:spcBef>
                <a:spcPts val="60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Telecommunications</a:t>
            </a:r>
            <a:r>
              <a:rPr lang="en-US" sz="3200">
                <a:solidFill>
                  <a:schemeClr val="dk1"/>
                </a:solidFill>
                <a:latin typeface="Calibri"/>
                <a:ea typeface="Calibri"/>
                <a:cs typeface="Calibri"/>
                <a:sym typeface="Calibri"/>
              </a:rPr>
              <a:t> : reduce signal distortion caused by </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rPr lang="en-US" sz="3200">
                <a:solidFill>
                  <a:schemeClr val="dk1"/>
                </a:solidFill>
                <a:latin typeface="Calibri"/>
                <a:ea typeface="Calibri"/>
                <a:cs typeface="Calibri"/>
                <a:sym typeface="Calibri"/>
              </a:rPr>
              <a:t>reflections, echoes, and interference.</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Aerospace:</a:t>
            </a:r>
            <a:r>
              <a:rPr lang="en-US" sz="3200">
                <a:solidFill>
                  <a:schemeClr val="dk1"/>
                </a:solidFill>
                <a:latin typeface="Calibri"/>
                <a:ea typeface="Calibri"/>
                <a:cs typeface="Calibri"/>
                <a:sym typeface="Calibri"/>
              </a:rPr>
              <a:t> reducing the radar cross-section (RCS).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Defence</a:t>
            </a:r>
            <a:r>
              <a:rPr lang="en-US" sz="3200">
                <a:solidFill>
                  <a:schemeClr val="dk1"/>
                </a:solidFill>
                <a:latin typeface="Calibri"/>
                <a:ea typeface="Calibri"/>
                <a:cs typeface="Calibri"/>
                <a:sym typeface="Calibri"/>
              </a:rPr>
              <a:t>: prevent the interception of sensitive electronic signals.</a:t>
            </a:r>
            <a:endParaRPr sz="3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b="1"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Objective :</a:t>
            </a:r>
            <a:endParaRPr b="1" sz="3200">
              <a:solidFill>
                <a:schemeClr val="dk1"/>
              </a:solidFill>
              <a:latin typeface="Calibri"/>
              <a:ea typeface="Calibri"/>
              <a:cs typeface="Calibri"/>
              <a:sym typeface="Calibri"/>
            </a:endParaRPr>
          </a:p>
          <a:p>
            <a:pPr indent="-431800" lvl="0" marL="457200" rtl="0" algn="l">
              <a:spcBef>
                <a:spcPts val="60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Develop an efficient electromagnetic wave absorber with </a:t>
            </a:r>
            <a:r>
              <a:rPr b="1" lang="en-US" sz="3200">
                <a:solidFill>
                  <a:schemeClr val="dk1"/>
                </a:solidFill>
                <a:latin typeface="Calibri"/>
                <a:ea typeface="Calibri"/>
                <a:cs typeface="Calibri"/>
                <a:sym typeface="Calibri"/>
              </a:rPr>
              <a:t>enhanced </a:t>
            </a:r>
            <a:endParaRPr b="1" sz="3200">
              <a:solidFill>
                <a:schemeClr val="dk1"/>
              </a:solidFill>
              <a:latin typeface="Calibri"/>
              <a:ea typeface="Calibri"/>
              <a:cs typeface="Calibri"/>
              <a:sym typeface="Calibri"/>
            </a:endParaRPr>
          </a:p>
          <a:p>
            <a:pPr indent="0" lvl="0" marL="457200" rtl="0" algn="l">
              <a:spcBef>
                <a:spcPts val="0"/>
              </a:spcBef>
              <a:spcAft>
                <a:spcPts val="0"/>
              </a:spcAft>
              <a:buNone/>
            </a:pPr>
            <a:r>
              <a:rPr b="1" lang="en-US" sz="3200">
                <a:solidFill>
                  <a:schemeClr val="dk1"/>
                </a:solidFill>
                <a:latin typeface="Calibri"/>
                <a:ea typeface="Calibri"/>
                <a:cs typeface="Calibri"/>
                <a:sym typeface="Calibri"/>
              </a:rPr>
              <a:t>performance characteristics.</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Optimize absorption</a:t>
            </a:r>
            <a:r>
              <a:rPr lang="en-US" sz="3200">
                <a:solidFill>
                  <a:schemeClr val="dk1"/>
                </a:solidFill>
                <a:latin typeface="Calibri"/>
                <a:ea typeface="Calibri"/>
                <a:cs typeface="Calibri"/>
                <a:sym typeface="Calibri"/>
              </a:rPr>
              <a:t> properties across a </a:t>
            </a:r>
            <a:r>
              <a:rPr b="1" lang="en-US" sz="3200">
                <a:solidFill>
                  <a:schemeClr val="dk1"/>
                </a:solidFill>
                <a:latin typeface="Calibri"/>
                <a:ea typeface="Calibri"/>
                <a:cs typeface="Calibri"/>
                <a:sym typeface="Calibri"/>
              </a:rPr>
              <a:t>broad frequency range</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Achieve c</a:t>
            </a:r>
            <a:r>
              <a:rPr b="1" lang="en-US" sz="3200">
                <a:solidFill>
                  <a:schemeClr val="dk1"/>
                </a:solidFill>
                <a:latin typeface="Calibri"/>
                <a:ea typeface="Calibri"/>
                <a:cs typeface="Calibri"/>
                <a:sym typeface="Calibri"/>
              </a:rPr>
              <a:t>ost-effective </a:t>
            </a:r>
            <a:r>
              <a:rPr lang="en-US" sz="3200">
                <a:solidFill>
                  <a:schemeClr val="dk1"/>
                </a:solidFill>
                <a:latin typeface="Calibri"/>
                <a:ea typeface="Calibri"/>
                <a:cs typeface="Calibri"/>
                <a:sym typeface="Calibri"/>
              </a:rPr>
              <a:t>and </a:t>
            </a:r>
            <a:r>
              <a:rPr b="1" lang="en-US" sz="3200">
                <a:solidFill>
                  <a:schemeClr val="dk1"/>
                </a:solidFill>
                <a:latin typeface="Calibri"/>
                <a:ea typeface="Calibri"/>
                <a:cs typeface="Calibri"/>
                <a:sym typeface="Calibri"/>
              </a:rPr>
              <a:t>scalable fabrication</a:t>
            </a:r>
            <a:r>
              <a:rPr lang="en-US" sz="3200">
                <a:solidFill>
                  <a:schemeClr val="dk1"/>
                </a:solidFill>
                <a:latin typeface="Calibri"/>
                <a:ea typeface="Calibri"/>
                <a:cs typeface="Calibri"/>
                <a:sym typeface="Calibri"/>
              </a:rPr>
              <a:t> methods for widespread implementation.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b="1" lang="en-US" sz="3200">
                <a:solidFill>
                  <a:schemeClr val="dk1"/>
                </a:solidFill>
                <a:latin typeface="Calibri"/>
                <a:ea typeface="Calibri"/>
                <a:cs typeface="Calibri"/>
                <a:sym typeface="Calibri"/>
              </a:rPr>
              <a:t>3D printing</a:t>
            </a:r>
            <a:r>
              <a:rPr lang="en-US" sz="3200">
                <a:solidFill>
                  <a:schemeClr val="dk1"/>
                </a:solidFill>
                <a:latin typeface="Calibri"/>
                <a:ea typeface="Calibri"/>
                <a:cs typeface="Calibri"/>
                <a:sym typeface="Calibri"/>
              </a:rPr>
              <a:t> over PCB design.</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Ease of Fabrication, Rapid prototyping, lower costs, reduces manufacturing time.</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b="1" sz="3200">
              <a:solidFill>
                <a:schemeClr val="dk1"/>
              </a:solidFill>
              <a:latin typeface="Calibri"/>
              <a:ea typeface="Calibri"/>
              <a:cs typeface="Calibri"/>
              <a:sym typeface="Calibri"/>
            </a:endParaRPr>
          </a:p>
        </p:txBody>
      </p:sp>
      <p:pic>
        <p:nvPicPr>
          <p:cNvPr id="100" name="Google Shape;100;p14"/>
          <p:cNvPicPr preferRelativeResize="0"/>
          <p:nvPr/>
        </p:nvPicPr>
        <p:blipFill rotWithShape="1">
          <a:blip r:embed="rId3">
            <a:alphaModFix/>
          </a:blip>
          <a:srcRect b="26774" l="0" r="0" t="12417"/>
          <a:stretch/>
        </p:blipFill>
        <p:spPr>
          <a:xfrm rot="-5400000">
            <a:off x="12302013" y="507088"/>
            <a:ext cx="5782549" cy="5561375"/>
          </a:xfrm>
          <a:prstGeom prst="rect">
            <a:avLst/>
          </a:prstGeom>
          <a:noFill/>
          <a:ln>
            <a:noFill/>
          </a:ln>
        </p:spPr>
      </p:pic>
      <p:sp>
        <p:nvSpPr>
          <p:cNvPr id="101" name="Google Shape;101;p14"/>
          <p:cNvSpPr txBox="1"/>
          <p:nvPr/>
        </p:nvSpPr>
        <p:spPr>
          <a:xfrm>
            <a:off x="13188450" y="1050200"/>
            <a:ext cx="1929300" cy="1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INCIDENT</a:t>
            </a:r>
            <a:endParaRPr b="1" sz="1900">
              <a:solidFill>
                <a:schemeClr val="dk1"/>
              </a:solidFill>
              <a:latin typeface="Calibri"/>
              <a:ea typeface="Calibri"/>
              <a:cs typeface="Calibri"/>
              <a:sym typeface="Calibri"/>
            </a:endParaRPr>
          </a:p>
        </p:txBody>
      </p:sp>
      <p:sp>
        <p:nvSpPr>
          <p:cNvPr id="102" name="Google Shape;102;p14"/>
          <p:cNvSpPr txBox="1"/>
          <p:nvPr/>
        </p:nvSpPr>
        <p:spPr>
          <a:xfrm>
            <a:off x="12070875" y="1910875"/>
            <a:ext cx="1929300" cy="1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Calibri"/>
                <a:ea typeface="Calibri"/>
                <a:cs typeface="Calibri"/>
                <a:sym typeface="Calibri"/>
              </a:rPr>
              <a:t>REFLECTED</a:t>
            </a:r>
            <a:endParaRPr b="1" sz="1900">
              <a:solidFill>
                <a:schemeClr val="dk1"/>
              </a:solidFill>
              <a:latin typeface="Calibri"/>
              <a:ea typeface="Calibri"/>
              <a:cs typeface="Calibri"/>
              <a:sym typeface="Calibri"/>
            </a:endParaRPr>
          </a:p>
        </p:txBody>
      </p:sp>
      <p:sp>
        <p:nvSpPr>
          <p:cNvPr id="103" name="Google Shape;103;p14"/>
          <p:cNvSpPr txBox="1"/>
          <p:nvPr/>
        </p:nvSpPr>
        <p:spPr>
          <a:xfrm>
            <a:off x="-4860200" y="2393450"/>
            <a:ext cx="4469400" cy="6374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Conventional PCB etching cannot selectively reduce the dielectric substrate, therefore 3-D printing is an effective solution to resolve this problem . Through selective control in the printing process, the overall weight of the dielectric cannot only be lessened, but the structure can also be made mechanically stable by choosing suitable substrate patterns. Besides, the 3-D printing technique is more efficient (compared to the PCB etching) in terms of fabrication cost, manufacturing time, and chemical waste.</a:t>
            </a:r>
            <a:endParaRPr sz="22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2"/>
          <p:cNvSpPr txBox="1"/>
          <p:nvPr/>
        </p:nvSpPr>
        <p:spPr>
          <a:xfrm>
            <a:off x="318150" y="770100"/>
            <a:ext cx="17651700" cy="9322200"/>
          </a:xfrm>
          <a:prstGeom prst="rect">
            <a:avLst/>
          </a:prstGeom>
          <a:noFill/>
          <a:ln>
            <a:noFill/>
          </a:ln>
        </p:spPr>
        <p:txBody>
          <a:bodyPr anchorCtr="0" anchor="t" bIns="91425" lIns="91425" spcFirstLastPara="1" rIns="91425" wrap="square" tIns="91425">
            <a:noAutofit/>
          </a:bodyPr>
          <a:lstStyle/>
          <a:p>
            <a:pPr indent="-349250" lvl="0" marL="685800" rtl="0" algn="l">
              <a:lnSpc>
                <a:spcPct val="115000"/>
              </a:lnSpc>
              <a:spcBef>
                <a:spcPts val="0"/>
              </a:spcBef>
              <a:spcAft>
                <a:spcPts val="0"/>
              </a:spcAft>
              <a:buClr>
                <a:schemeClr val="dk1"/>
              </a:buClr>
              <a:buSzPts val="1900"/>
              <a:buFont typeface="Times New Roman"/>
              <a:buAutoNum type="arabicPeriod"/>
            </a:pPr>
            <a:r>
              <a:rPr lang="en-US" sz="1900">
                <a:solidFill>
                  <a:schemeClr val="dk1"/>
                </a:solidFill>
                <a:highlight>
                  <a:srgbClr val="FFFFFF"/>
                </a:highlight>
                <a:latin typeface="Times New Roman"/>
                <a:ea typeface="Times New Roman"/>
                <a:cs typeface="Times New Roman"/>
                <a:sym typeface="Times New Roman"/>
              </a:rPr>
              <a:t>Khan, Zainab &amp; Ejaz, Tahir &amp; Zaidi, Tahir &amp; Imtiaz, Hina. (2020). DESIGN OF FSS BASED MICROWAVE ABSORBER FOR WIDEBAND ABSORPTION APPLICATIONS.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2"/>
            </a:pPr>
            <a:r>
              <a:rPr lang="en-US" sz="1900">
                <a:solidFill>
                  <a:srgbClr val="1A1A1A"/>
                </a:solidFill>
                <a:highlight>
                  <a:srgbClr val="FFFFFF"/>
                </a:highlight>
                <a:latin typeface="Times New Roman"/>
                <a:ea typeface="Times New Roman"/>
                <a:cs typeface="Times New Roman"/>
                <a:sym typeface="Times New Roman"/>
              </a:rPr>
              <a:t>Toan Trung Nguyen, Sungjoon Lim; Angle- and polarization-insensitive broadband metamaterial absorber using resistive fan-shaped resonators. </a:t>
            </a:r>
            <a:r>
              <a:rPr i="1" lang="en-US" sz="1900">
                <a:solidFill>
                  <a:srgbClr val="1A1A1A"/>
                </a:solidFill>
                <a:highlight>
                  <a:srgbClr val="FFFFFF"/>
                </a:highlight>
                <a:latin typeface="Times New Roman"/>
                <a:ea typeface="Times New Roman"/>
                <a:cs typeface="Times New Roman"/>
                <a:sym typeface="Times New Roman"/>
              </a:rPr>
              <a:t>Appl. Phys. Lett.</a:t>
            </a:r>
            <a:r>
              <a:rPr lang="en-US" sz="1900">
                <a:solidFill>
                  <a:srgbClr val="1A1A1A"/>
                </a:solidFill>
                <a:highlight>
                  <a:srgbClr val="FFFFFF"/>
                </a:highlight>
                <a:latin typeface="Times New Roman"/>
                <a:ea typeface="Times New Roman"/>
                <a:cs typeface="Times New Roman"/>
                <a:sym typeface="Times New Roman"/>
              </a:rPr>
              <a:t> 8 January 2018; 112 (2): 021605 </a:t>
            </a:r>
            <a:endParaRPr sz="1900">
              <a:solidFill>
                <a:srgbClr val="1A1A1A"/>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3"/>
            </a:pPr>
            <a:r>
              <a:rPr lang="en-US" sz="1900">
                <a:solidFill>
                  <a:schemeClr val="dk1"/>
                </a:solidFill>
                <a:highlight>
                  <a:srgbClr val="FFFFFF"/>
                </a:highlight>
                <a:latin typeface="Times New Roman"/>
                <a:ea typeface="Times New Roman"/>
                <a:cs typeface="Times New Roman"/>
                <a:sym typeface="Times New Roman"/>
              </a:rPr>
              <a:t>S. K. Srivastava, B. Satyanarayana, A. K. Saurabh and M. K. Meshram, "Polarization-Insensitive Ultra wideband Absorber Based on Resistive Rising Sun-Shaped Metasurface," 2019 IEEE Asia-Pacific Microwave Conference (APMC), Singapore, 2019, pp. 548-550, doi: 10.1109/APMC46564.2019.9038357.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4"/>
            </a:pPr>
            <a:r>
              <a:rPr lang="en-US" sz="1900">
                <a:solidFill>
                  <a:srgbClr val="1A1A1A"/>
                </a:solidFill>
                <a:highlight>
                  <a:srgbClr val="FFFFFF"/>
                </a:highlight>
                <a:latin typeface="Times New Roman"/>
                <a:ea typeface="Times New Roman"/>
                <a:cs typeface="Times New Roman"/>
                <a:sym typeface="Times New Roman"/>
              </a:rPr>
              <a:t>Thi Quynh Hoa Nguyen, Thi Kim Thu Nguyen, Thanh Nghia Cao, Hugo Nguyen, Long Giang Bach; Numerical study of a broadband metamaterial absorber using a single split circle ring and lumped resistors for X-band applications. </a:t>
            </a:r>
            <a:r>
              <a:rPr i="1" lang="en-US" sz="1900">
                <a:solidFill>
                  <a:srgbClr val="1A1A1A"/>
                </a:solidFill>
                <a:highlight>
                  <a:srgbClr val="FFFFFF"/>
                </a:highlight>
                <a:latin typeface="Times New Roman"/>
                <a:ea typeface="Times New Roman"/>
                <a:cs typeface="Times New Roman"/>
                <a:sym typeface="Times New Roman"/>
              </a:rPr>
              <a:t>AIP Advances</a:t>
            </a:r>
            <a:r>
              <a:rPr lang="en-US" sz="1900">
                <a:solidFill>
                  <a:srgbClr val="1A1A1A"/>
                </a:solidFill>
                <a:highlight>
                  <a:srgbClr val="FFFFFF"/>
                </a:highlight>
                <a:latin typeface="Times New Roman"/>
                <a:ea typeface="Times New Roman"/>
                <a:cs typeface="Times New Roman"/>
                <a:sym typeface="Times New Roman"/>
              </a:rPr>
              <a:t> 1 March 2020; 10 (3): 035326. </a:t>
            </a:r>
            <a:endParaRPr sz="1900">
              <a:solidFill>
                <a:srgbClr val="1A1A1A"/>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5"/>
            </a:pPr>
            <a:r>
              <a:rPr lang="en-US" sz="1900">
                <a:solidFill>
                  <a:schemeClr val="dk1"/>
                </a:solidFill>
                <a:highlight>
                  <a:srgbClr val="FFFFFF"/>
                </a:highlight>
                <a:latin typeface="Times New Roman"/>
                <a:ea typeface="Times New Roman"/>
                <a:cs typeface="Times New Roman"/>
                <a:sym typeface="Times New Roman"/>
              </a:rPr>
              <a:t>S. Guo, Y. -L. Zhang, Y. He, L. Miao and J. -J. Jiang, "Design of a Broadband and Switchable Absorber Using an Absorb/Reflective FSS," 2019 Photonics &amp; Electromagnetics Research Symposium - Fall (PIERS - Fall), Xiamen, China, 2019, pp. 2144-2148, doi: 10.1109/PIERS-Fall48861.2019.9021344.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6"/>
            </a:pPr>
            <a:r>
              <a:rPr lang="en-US" sz="1900">
                <a:solidFill>
                  <a:srgbClr val="1A1A1A"/>
                </a:solidFill>
                <a:highlight>
                  <a:srgbClr val="FFFFFF"/>
                </a:highlight>
                <a:latin typeface="Times New Roman"/>
                <a:ea typeface="Times New Roman"/>
                <a:cs typeface="Times New Roman"/>
                <a:sym typeface="Times New Roman"/>
              </a:rPr>
              <a:t>Ling Liu, Wenwen Liu, Zhengyong Song; Ultra-broadband terahertz absorber based on a multilayer graphene metamaterial. </a:t>
            </a:r>
            <a:r>
              <a:rPr i="1" lang="en-US" sz="1900">
                <a:solidFill>
                  <a:srgbClr val="1A1A1A"/>
                </a:solidFill>
                <a:highlight>
                  <a:srgbClr val="FFFFFF"/>
                </a:highlight>
                <a:latin typeface="Times New Roman"/>
                <a:ea typeface="Times New Roman"/>
                <a:cs typeface="Times New Roman"/>
                <a:sym typeface="Times New Roman"/>
              </a:rPr>
              <a:t>J. Appl. Phys.</a:t>
            </a:r>
            <a:r>
              <a:rPr lang="en-US" sz="1900">
                <a:solidFill>
                  <a:srgbClr val="1A1A1A"/>
                </a:solidFill>
                <a:highlight>
                  <a:srgbClr val="FFFFFF"/>
                </a:highlight>
                <a:latin typeface="Times New Roman"/>
                <a:ea typeface="Times New Roman"/>
                <a:cs typeface="Times New Roman"/>
                <a:sym typeface="Times New Roman"/>
              </a:rPr>
              <a:t> 7 September 2020; 128 (9): 093104. </a:t>
            </a:r>
            <a:endParaRPr sz="1900">
              <a:solidFill>
                <a:srgbClr val="1A1A1A"/>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7"/>
            </a:pPr>
            <a:r>
              <a:rPr lang="en-US" sz="1900" u="sng">
                <a:solidFill>
                  <a:srgbClr val="0563C1"/>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https://doi.org/10.1016/j.optcom.2015.03.072</a:t>
            </a:r>
            <a:r>
              <a:rPr lang="en-US" sz="1900">
                <a:solidFill>
                  <a:schemeClr val="dk1"/>
                </a:solidFill>
                <a:highlight>
                  <a:srgbClr val="FFFFFF"/>
                </a:highlight>
                <a:latin typeface="Times New Roman"/>
                <a:ea typeface="Times New Roman"/>
                <a:cs typeface="Times New Roman"/>
                <a:sym typeface="Times New Roman"/>
              </a:rPr>
              <a:t>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8"/>
            </a:pPr>
            <a:r>
              <a:rPr lang="en-US" sz="1900">
                <a:solidFill>
                  <a:srgbClr val="1A1A1A"/>
                </a:solidFill>
                <a:highlight>
                  <a:srgbClr val="FFFFFF"/>
                </a:highlight>
                <a:latin typeface="Times New Roman"/>
                <a:ea typeface="Times New Roman"/>
                <a:cs typeface="Times New Roman"/>
                <a:sym typeface="Times New Roman"/>
              </a:rPr>
              <a:t>Shuo Liu, Haibing Chen, Tie Jun Cui; A broadband terahertz absorber using multi-layer stacked bars. </a:t>
            </a:r>
            <a:r>
              <a:rPr i="1" lang="en-US" sz="1900">
                <a:solidFill>
                  <a:srgbClr val="1A1A1A"/>
                </a:solidFill>
                <a:highlight>
                  <a:srgbClr val="FFFFFF"/>
                </a:highlight>
                <a:latin typeface="Times New Roman"/>
                <a:ea typeface="Times New Roman"/>
                <a:cs typeface="Times New Roman"/>
                <a:sym typeface="Times New Roman"/>
              </a:rPr>
              <a:t>Appl. Phys. Lett.</a:t>
            </a:r>
            <a:r>
              <a:rPr lang="en-US" sz="1900">
                <a:solidFill>
                  <a:srgbClr val="1A1A1A"/>
                </a:solidFill>
                <a:highlight>
                  <a:srgbClr val="FFFFFF"/>
                </a:highlight>
                <a:latin typeface="Times New Roman"/>
                <a:ea typeface="Times New Roman"/>
                <a:cs typeface="Times New Roman"/>
                <a:sym typeface="Times New Roman"/>
              </a:rPr>
              <a:t> 13 April 2015; 106 (15): 151601. </a:t>
            </a:r>
            <a:endParaRPr sz="1900">
              <a:solidFill>
                <a:srgbClr val="1A1A1A"/>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9"/>
            </a:pPr>
            <a:r>
              <a:rPr lang="en-US" sz="1900">
                <a:solidFill>
                  <a:schemeClr val="dk1"/>
                </a:solidFill>
                <a:highlight>
                  <a:srgbClr val="FFFFFF"/>
                </a:highlight>
                <a:latin typeface="Times New Roman"/>
                <a:ea typeface="Times New Roman"/>
                <a:cs typeface="Times New Roman"/>
                <a:sym typeface="Times New Roman"/>
              </a:rPr>
              <a:t>B. X. Wang, X. Zhai, G. Z. Wang, W. Q. Huang and L. L. Wang, "Design of a Four-Band and Polarization-Insensitive Terahertz Metamaterial Absorber," in IEEE Photonics Journal, vol. 7, no. 1, pp. 1-8, Feb. 2015, Art no. 4600108, doi: 10.1109/JPHOT.2014.2381633.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10"/>
            </a:pPr>
            <a:r>
              <a:rPr lang="en-US" sz="1900">
                <a:solidFill>
                  <a:schemeClr val="dk1"/>
                </a:solidFill>
                <a:highlight>
                  <a:srgbClr val="FFFFFF"/>
                </a:highlight>
                <a:latin typeface="Times New Roman"/>
                <a:ea typeface="Times New Roman"/>
                <a:cs typeface="Times New Roman"/>
                <a:sym typeface="Times New Roman"/>
              </a:rPr>
              <a:t>S. Ghosh, S. Bhattacharyya, D. Chaurasiya and K. V. Srivastava, "An </a:t>
            </a:r>
            <a:r>
              <a:rPr lang="en-US" sz="1900">
                <a:solidFill>
                  <a:schemeClr val="dk1"/>
                </a:solidFill>
                <a:highlight>
                  <a:srgbClr val="FFFFFF"/>
                </a:highlight>
                <a:latin typeface="Times New Roman"/>
                <a:ea typeface="Times New Roman"/>
                <a:cs typeface="Times New Roman"/>
                <a:sym typeface="Times New Roman"/>
              </a:rPr>
              <a:t>Ultra Wideband</a:t>
            </a:r>
            <a:r>
              <a:rPr lang="en-US" sz="1900">
                <a:solidFill>
                  <a:schemeClr val="dk1"/>
                </a:solidFill>
                <a:highlight>
                  <a:srgbClr val="FFFFFF"/>
                </a:highlight>
                <a:latin typeface="Times New Roman"/>
                <a:ea typeface="Times New Roman"/>
                <a:cs typeface="Times New Roman"/>
                <a:sym typeface="Times New Roman"/>
              </a:rPr>
              <a:t> Ultrathin Metamaterial Absorber Based on Circular Split Rings," in IEEE Antennas and Wireless Propagation Letters, vol. 14, pp. 1172-1175, 2015, doi: 10.1109/LAWP.2015.2396302.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11"/>
            </a:pPr>
            <a:r>
              <a:rPr lang="en-US" sz="1900">
                <a:solidFill>
                  <a:schemeClr val="dk1"/>
                </a:solidFill>
                <a:highlight>
                  <a:srgbClr val="FFFFFF"/>
                </a:highlight>
                <a:latin typeface="Times New Roman"/>
                <a:ea typeface="Times New Roman"/>
                <a:cs typeface="Times New Roman"/>
                <a:sym typeface="Times New Roman"/>
              </a:rPr>
              <a:t>H. Zhai, C. Zhan, Z. Li and C. Liang, "A Triple-Band Ultrathin Metamaterial Absorber With Wide-Angle and Polarization Stability," in IEEE Antennas and Wireless Propagation Letters, vol. 14, pp. 241-244, 2015, doi: 10.1109/LAWP.2014.2361011.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12"/>
            </a:pPr>
            <a:r>
              <a:rPr lang="en-US" sz="1900">
                <a:solidFill>
                  <a:schemeClr val="dk1"/>
                </a:solidFill>
                <a:highlight>
                  <a:srgbClr val="FFFFFF"/>
                </a:highlight>
                <a:latin typeface="Times New Roman"/>
                <a:ea typeface="Times New Roman"/>
                <a:cs typeface="Times New Roman"/>
                <a:sym typeface="Times New Roman"/>
              </a:rPr>
              <a:t>W. Ma, Y. Wen and X. Yu, "Theoretical and Experimental Demonstrations of a Dual-Band Metamaterial Absorber at Mid-Infrared," in IEEE Photonics Technology Letters, vol. 26, no. 19, pp. 1940-1943, 1 Oct.1, 2014, doi: 10.1109/LPT.2014.2342275.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13"/>
            </a:pPr>
            <a:r>
              <a:rPr lang="en-US" sz="1900">
                <a:solidFill>
                  <a:schemeClr val="dk1"/>
                </a:solidFill>
                <a:highlight>
                  <a:srgbClr val="FFFFFF"/>
                </a:highlight>
                <a:latin typeface="Times New Roman"/>
                <a:ea typeface="Times New Roman"/>
                <a:cs typeface="Times New Roman"/>
                <a:sym typeface="Times New Roman"/>
              </a:rPr>
              <a:t>B. -X. Wang, L. -L. Wang, G. -Z. Wang, W. -Q. Huang, X. -F. Li and X. Zhai, "Metamaterial-Based Low-Conductivity Alloy Perfect Absorber," in Journal of Lightwave Technology, vol. 32, no. 12, pp. 2293-2298, 15 June15, 2014, doi: 10.1109/JLT.2014.2322860.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14"/>
            </a:pPr>
            <a:r>
              <a:rPr lang="en-US" sz="1900">
                <a:solidFill>
                  <a:schemeClr val="dk1"/>
                </a:solidFill>
                <a:highlight>
                  <a:srgbClr val="FFFFFF"/>
                </a:highlight>
                <a:latin typeface="Times New Roman"/>
                <a:ea typeface="Times New Roman"/>
                <a:cs typeface="Times New Roman"/>
                <a:sym typeface="Times New Roman"/>
              </a:rPr>
              <a:t>P. Min, Z. Song, L. Yang, V. G. Ralchenko, and J. Zhu, “Optically Transparent Flexible Broadband Metamaterial Absorber Based on Topology Optimization Design,” Micromachines, vol. 12, no. 11, p. 1419, Nov. 2021 </a:t>
            </a:r>
            <a:endParaRPr sz="1900">
              <a:solidFill>
                <a:schemeClr val="dk1"/>
              </a:solidFill>
              <a:highlight>
                <a:srgbClr val="FFFFFF"/>
              </a:highlight>
              <a:latin typeface="Times New Roman"/>
              <a:ea typeface="Times New Roman"/>
              <a:cs typeface="Times New Roman"/>
              <a:sym typeface="Times New Roman"/>
            </a:endParaRPr>
          </a:p>
          <a:p>
            <a:pPr indent="-349250" lvl="0" marL="685800" rtl="0" algn="l">
              <a:lnSpc>
                <a:spcPct val="115000"/>
              </a:lnSpc>
              <a:spcBef>
                <a:spcPts val="0"/>
              </a:spcBef>
              <a:spcAft>
                <a:spcPts val="0"/>
              </a:spcAft>
              <a:buClr>
                <a:schemeClr val="dk1"/>
              </a:buClr>
              <a:buSzPts val="1900"/>
              <a:buFont typeface="Times New Roman"/>
              <a:buAutoNum type="arabicPeriod" startAt="15"/>
            </a:pPr>
            <a:r>
              <a:rPr lang="en-US" sz="1900">
                <a:solidFill>
                  <a:schemeClr val="dk1"/>
                </a:solidFill>
                <a:highlight>
                  <a:srgbClr val="FFFFFF"/>
                </a:highlight>
                <a:latin typeface="Times New Roman"/>
                <a:ea typeface="Times New Roman"/>
                <a:cs typeface="Times New Roman"/>
                <a:sym typeface="Times New Roman"/>
              </a:rPr>
              <a:t>Avinash, Nisha Gupta. An Ultrathin Graphite Based Absorber for Wearable Applications, 03 June 2021, PREPRINT (Version 1) available at Research Square [https://doi.org/10.21203/rs.3.rs-480007/v1] </a:t>
            </a:r>
            <a:endParaRPr sz="19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61" name="Google Shape;361;p32"/>
          <p:cNvSpPr txBox="1"/>
          <p:nvPr/>
        </p:nvSpPr>
        <p:spPr>
          <a:xfrm>
            <a:off x="993050" y="0"/>
            <a:ext cx="4863900" cy="5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Times New Roman"/>
                <a:ea typeface="Times New Roman"/>
                <a:cs typeface="Times New Roman"/>
                <a:sym typeface="Times New Roman"/>
              </a:rPr>
              <a:t>References</a:t>
            </a:r>
            <a:endParaRPr sz="3700">
              <a:latin typeface="Times New Roman"/>
              <a:ea typeface="Times New Roman"/>
              <a:cs typeface="Times New Roman"/>
              <a:sym typeface="Times New Roman"/>
            </a:endParaRPr>
          </a:p>
          <a:p>
            <a:pPr indent="0" lvl="0" marL="0" rtl="0" algn="l">
              <a:spcBef>
                <a:spcPts val="0"/>
              </a:spcBef>
              <a:spcAft>
                <a:spcPts val="0"/>
              </a:spcAft>
              <a:buNone/>
            </a:pPr>
            <a:r>
              <a:t/>
            </a:r>
            <a:endParaRPr sz="37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33"/>
          <p:cNvSpPr/>
          <p:nvPr/>
        </p:nvSpPr>
        <p:spPr>
          <a:xfrm>
            <a:off x="2947850" y="1870350"/>
            <a:ext cx="12889200" cy="7664400"/>
          </a:xfrm>
          <a:prstGeom prst="verticalScroll">
            <a:avLst>
              <a:gd fmla="val 125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7" name="Google Shape;367;p33"/>
          <p:cNvSpPr txBox="1"/>
          <p:nvPr/>
        </p:nvSpPr>
        <p:spPr>
          <a:xfrm>
            <a:off x="4385150" y="3687000"/>
            <a:ext cx="10014600" cy="291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600"/>
              <a:buFont typeface="Arial"/>
              <a:buNone/>
            </a:pPr>
            <a:r>
              <a:rPr i="0" lang="en-US" sz="7700" u="none" cap="none" strike="noStrike">
                <a:solidFill>
                  <a:schemeClr val="dk1"/>
                </a:solidFill>
                <a:latin typeface="Times New Roman"/>
                <a:ea typeface="Times New Roman"/>
                <a:cs typeface="Times New Roman"/>
                <a:sym typeface="Times New Roman"/>
              </a:rPr>
              <a:t>Thank You !</a:t>
            </a:r>
            <a:endParaRPr i="0" sz="77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500"/>
              </a:spcBef>
              <a:spcAft>
                <a:spcPts val="0"/>
              </a:spcAft>
              <a:buClr>
                <a:srgbClr val="000000"/>
              </a:buClr>
              <a:buSzPts val="6600"/>
              <a:buFont typeface="Arial"/>
              <a:buNone/>
            </a:pPr>
            <a:r>
              <a:t/>
            </a:r>
            <a:endParaRPr i="0" sz="6200" u="none" cap="none" strike="noStrike">
              <a:solidFill>
                <a:schemeClr val="dk1"/>
              </a:solidFill>
              <a:latin typeface="Times New Roman"/>
              <a:ea typeface="Times New Roman"/>
              <a:cs typeface="Times New Roman"/>
              <a:sym typeface="Times New Roman"/>
            </a:endParaRPr>
          </a:p>
        </p:txBody>
      </p:sp>
      <p:pic>
        <p:nvPicPr>
          <p:cNvPr id="368" name="Google Shape;368;p33"/>
          <p:cNvPicPr preferRelativeResize="0"/>
          <p:nvPr/>
        </p:nvPicPr>
        <p:blipFill rotWithShape="1">
          <a:blip r:embed="rId3">
            <a:alphaModFix/>
          </a:blip>
          <a:srcRect b="0" l="0" r="0" t="0"/>
          <a:stretch/>
        </p:blipFill>
        <p:spPr>
          <a:xfrm>
            <a:off x="832831" y="601550"/>
            <a:ext cx="3037350" cy="818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2254175" y="1240100"/>
            <a:ext cx="3245574" cy="3227141"/>
          </a:xfrm>
          <a:prstGeom prst="rect">
            <a:avLst/>
          </a:prstGeom>
          <a:noFill/>
          <a:ln>
            <a:noFill/>
          </a:ln>
        </p:spPr>
      </p:pic>
      <p:pic>
        <p:nvPicPr>
          <p:cNvPr id="109" name="Google Shape;109;p15"/>
          <p:cNvPicPr preferRelativeResize="0"/>
          <p:nvPr/>
        </p:nvPicPr>
        <p:blipFill>
          <a:blip r:embed="rId4">
            <a:alphaModFix/>
          </a:blip>
          <a:stretch>
            <a:fillRect/>
          </a:stretch>
        </p:blipFill>
        <p:spPr>
          <a:xfrm>
            <a:off x="5793420" y="1240100"/>
            <a:ext cx="3245568" cy="3276599"/>
          </a:xfrm>
          <a:prstGeom prst="rect">
            <a:avLst/>
          </a:prstGeom>
          <a:noFill/>
          <a:ln>
            <a:noFill/>
          </a:ln>
        </p:spPr>
      </p:pic>
      <p:pic>
        <p:nvPicPr>
          <p:cNvPr id="110" name="Google Shape;110;p15"/>
          <p:cNvPicPr preferRelativeResize="0"/>
          <p:nvPr/>
        </p:nvPicPr>
        <p:blipFill>
          <a:blip r:embed="rId5">
            <a:alphaModFix/>
          </a:blip>
          <a:stretch>
            <a:fillRect/>
          </a:stretch>
        </p:blipFill>
        <p:spPr>
          <a:xfrm>
            <a:off x="9332675" y="1208950"/>
            <a:ext cx="3245575" cy="3276599"/>
          </a:xfrm>
          <a:prstGeom prst="rect">
            <a:avLst/>
          </a:prstGeom>
          <a:noFill/>
          <a:ln>
            <a:noFill/>
          </a:ln>
        </p:spPr>
      </p:pic>
      <p:pic>
        <p:nvPicPr>
          <p:cNvPr id="111" name="Google Shape;111;p15"/>
          <p:cNvPicPr preferRelativeResize="0"/>
          <p:nvPr/>
        </p:nvPicPr>
        <p:blipFill>
          <a:blip r:embed="rId6">
            <a:alphaModFix/>
          </a:blip>
          <a:stretch>
            <a:fillRect/>
          </a:stretch>
        </p:blipFill>
        <p:spPr>
          <a:xfrm>
            <a:off x="12930950" y="1258389"/>
            <a:ext cx="3566524" cy="3227161"/>
          </a:xfrm>
          <a:prstGeom prst="rect">
            <a:avLst/>
          </a:prstGeom>
          <a:noFill/>
          <a:ln>
            <a:noFill/>
          </a:ln>
        </p:spPr>
      </p:pic>
      <p:sp>
        <p:nvSpPr>
          <p:cNvPr id="112" name="Google Shape;112;p15"/>
          <p:cNvSpPr txBox="1"/>
          <p:nvPr/>
        </p:nvSpPr>
        <p:spPr>
          <a:xfrm>
            <a:off x="5421825" y="20657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chemeClr val="dk1"/>
                </a:solidFill>
                <a:latin typeface="Calibri"/>
                <a:ea typeface="Calibri"/>
                <a:cs typeface="Calibri"/>
                <a:sym typeface="Calibri"/>
              </a:rPr>
              <a:t>Design 1</a:t>
            </a:r>
            <a:endParaRPr b="1" sz="3400">
              <a:solidFill>
                <a:schemeClr val="dk1"/>
              </a:solidFill>
              <a:latin typeface="Calibri"/>
              <a:ea typeface="Calibri"/>
              <a:cs typeface="Calibri"/>
              <a:sym typeface="Calibri"/>
            </a:endParaRPr>
          </a:p>
        </p:txBody>
      </p:sp>
      <p:sp>
        <p:nvSpPr>
          <p:cNvPr id="113" name="Google Shape;113;p15"/>
          <p:cNvSpPr txBox="1"/>
          <p:nvPr/>
        </p:nvSpPr>
        <p:spPr>
          <a:xfrm>
            <a:off x="2590275" y="4516700"/>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iteration 0</a:t>
            </a:r>
            <a:endParaRPr sz="2300">
              <a:solidFill>
                <a:schemeClr val="dk1"/>
              </a:solidFill>
              <a:latin typeface="Calibri"/>
              <a:ea typeface="Calibri"/>
              <a:cs typeface="Calibri"/>
              <a:sym typeface="Calibri"/>
            </a:endParaRPr>
          </a:p>
        </p:txBody>
      </p:sp>
      <p:sp>
        <p:nvSpPr>
          <p:cNvPr id="114" name="Google Shape;114;p15"/>
          <p:cNvSpPr txBox="1"/>
          <p:nvPr/>
        </p:nvSpPr>
        <p:spPr>
          <a:xfrm>
            <a:off x="12829753" y="4516700"/>
            <a:ext cx="35664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(d) </a:t>
            </a:r>
            <a:r>
              <a:rPr lang="en-US" sz="2300">
                <a:solidFill>
                  <a:schemeClr val="dk1"/>
                </a:solidFill>
                <a:latin typeface="Calibri"/>
                <a:ea typeface="Calibri"/>
                <a:cs typeface="Calibri"/>
                <a:sym typeface="Calibri"/>
              </a:rPr>
              <a:t>iteration 3</a:t>
            </a:r>
            <a:endParaRPr sz="2300">
              <a:solidFill>
                <a:schemeClr val="dk1"/>
              </a:solidFill>
              <a:latin typeface="Calibri"/>
              <a:ea typeface="Calibri"/>
              <a:cs typeface="Calibri"/>
              <a:sym typeface="Calibri"/>
            </a:endParaRPr>
          </a:p>
        </p:txBody>
      </p:sp>
      <p:sp>
        <p:nvSpPr>
          <p:cNvPr id="115" name="Google Shape;115;p15"/>
          <p:cNvSpPr txBox="1"/>
          <p:nvPr/>
        </p:nvSpPr>
        <p:spPr>
          <a:xfrm>
            <a:off x="9668744" y="4516700"/>
            <a:ext cx="24891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dk1"/>
                </a:solidFill>
                <a:latin typeface="Calibri"/>
                <a:ea typeface="Calibri"/>
                <a:cs typeface="Calibri"/>
                <a:sym typeface="Calibri"/>
              </a:rPr>
              <a:t>(c) </a:t>
            </a:r>
            <a:r>
              <a:rPr lang="en-US" sz="2300">
                <a:solidFill>
                  <a:schemeClr val="dk1"/>
                </a:solidFill>
                <a:latin typeface="Calibri"/>
                <a:ea typeface="Calibri"/>
                <a:cs typeface="Calibri"/>
                <a:sym typeface="Calibri"/>
              </a:rPr>
              <a:t>iteration 2</a:t>
            </a:r>
            <a:endParaRPr sz="2300">
              <a:solidFill>
                <a:schemeClr val="dk1"/>
              </a:solidFill>
              <a:latin typeface="Calibri"/>
              <a:ea typeface="Calibri"/>
              <a:cs typeface="Calibri"/>
              <a:sym typeface="Calibri"/>
            </a:endParaRPr>
          </a:p>
        </p:txBody>
      </p:sp>
      <p:sp>
        <p:nvSpPr>
          <p:cNvPr id="116" name="Google Shape;116;p15"/>
          <p:cNvSpPr txBox="1"/>
          <p:nvPr/>
        </p:nvSpPr>
        <p:spPr>
          <a:xfrm>
            <a:off x="5751222" y="4516700"/>
            <a:ext cx="32457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(b) </a:t>
            </a:r>
            <a:r>
              <a:rPr lang="en-US" sz="2300">
                <a:solidFill>
                  <a:schemeClr val="dk1"/>
                </a:solidFill>
                <a:latin typeface="Calibri"/>
                <a:ea typeface="Calibri"/>
                <a:cs typeface="Calibri"/>
                <a:sym typeface="Calibri"/>
              </a:rPr>
              <a:t>iteration 1</a:t>
            </a:r>
            <a:endParaRPr sz="2300">
              <a:solidFill>
                <a:schemeClr val="dk1"/>
              </a:solidFill>
              <a:latin typeface="Calibri"/>
              <a:ea typeface="Calibri"/>
              <a:cs typeface="Calibri"/>
              <a:sym typeface="Calibri"/>
            </a:endParaRPr>
          </a:p>
        </p:txBody>
      </p:sp>
      <p:graphicFrame>
        <p:nvGraphicFramePr>
          <p:cNvPr id="117" name="Google Shape;117;p15"/>
          <p:cNvGraphicFramePr/>
          <p:nvPr/>
        </p:nvGraphicFramePr>
        <p:xfrm>
          <a:off x="7606300" y="5477000"/>
          <a:ext cx="3000000" cy="3000000"/>
        </p:xfrm>
        <a:graphic>
          <a:graphicData uri="http://schemas.openxmlformats.org/drawingml/2006/table">
            <a:tbl>
              <a:tblPr>
                <a:noFill/>
                <a:tableStyleId>{579E87B2-60BC-4F54-B393-6AF58EFA6C4A}</a:tableStyleId>
              </a:tblPr>
              <a:tblGrid>
                <a:gridCol w="2615975"/>
                <a:gridCol w="2615975"/>
                <a:gridCol w="2615975"/>
                <a:gridCol w="2615975"/>
              </a:tblGrid>
              <a:tr h="489300">
                <a:tc gridSpan="4">
                  <a:txBody>
                    <a:bodyPr/>
                    <a:lstStyle/>
                    <a:p>
                      <a:pPr indent="0" lvl="0" marL="0" rtl="0" algn="ctr">
                        <a:spcBef>
                          <a:spcPts val="0"/>
                        </a:spcBef>
                        <a:spcAft>
                          <a:spcPts val="0"/>
                        </a:spcAft>
                        <a:buNone/>
                      </a:pPr>
                      <a:r>
                        <a:rPr b="1" lang="en-US" sz="2100"/>
                        <a:t>Dimensions (in mm)</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hMerge="1"/>
                <a:tc hMerge="1"/>
                <a:tc hMerge="1"/>
              </a:tr>
              <a:tr h="489300">
                <a:tc>
                  <a:txBody>
                    <a:bodyPr/>
                    <a:lstStyle/>
                    <a:p>
                      <a:pPr indent="0" lvl="0" marL="0" rtl="0" algn="ctr">
                        <a:spcBef>
                          <a:spcPts val="0"/>
                        </a:spcBef>
                        <a:spcAft>
                          <a:spcPts val="0"/>
                        </a:spcAft>
                        <a:buNone/>
                      </a:pPr>
                      <a:r>
                        <a:rPr b="1" lang="en-US" sz="2100"/>
                        <a:t>R_out</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4</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width of substrate</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16</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0700">
                <a:tc>
                  <a:txBody>
                    <a:bodyPr/>
                    <a:lstStyle/>
                    <a:p>
                      <a:pPr indent="0" lvl="0" marL="0" rtl="0" algn="ctr">
                        <a:spcBef>
                          <a:spcPts val="0"/>
                        </a:spcBef>
                        <a:spcAft>
                          <a:spcPts val="0"/>
                        </a:spcAft>
                        <a:buNone/>
                      </a:pPr>
                      <a:r>
                        <a:rPr b="1" lang="en-US" sz="2100"/>
                        <a:t>Square slot (a)</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2.2</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thickness of substrate</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2 (0.5 + 1.5)</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0700">
                <a:tc>
                  <a:txBody>
                    <a:bodyPr/>
                    <a:lstStyle/>
                    <a:p>
                      <a:pPr indent="0" lvl="0" marL="0" rtl="0" algn="ctr">
                        <a:spcBef>
                          <a:spcPts val="0"/>
                        </a:spcBef>
                        <a:spcAft>
                          <a:spcPts val="0"/>
                        </a:spcAft>
                        <a:buNone/>
                      </a:pPr>
                      <a:r>
                        <a:rPr b="1" lang="en-US" sz="2100"/>
                        <a:t>width of outer patch (b)</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2</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Air gap</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1.5</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800700">
                <a:tc>
                  <a:txBody>
                    <a:bodyPr/>
                    <a:lstStyle/>
                    <a:p>
                      <a:pPr indent="0" lvl="0" marL="0" rtl="0" algn="ctr">
                        <a:spcBef>
                          <a:spcPts val="0"/>
                        </a:spcBef>
                        <a:spcAft>
                          <a:spcPts val="0"/>
                        </a:spcAft>
                        <a:buNone/>
                      </a:pPr>
                      <a:r>
                        <a:rPr b="1" lang="en-US" sz="2100"/>
                        <a:t>size of circular slots</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0.9</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thickness of Gnd plane</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0.035</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12075">
                <a:tc>
                  <a:txBody>
                    <a:bodyPr/>
                    <a:lstStyle/>
                    <a:p>
                      <a:pPr indent="0" lvl="0" marL="0" rtl="0" algn="ctr">
                        <a:spcBef>
                          <a:spcPts val="0"/>
                        </a:spcBef>
                        <a:spcAft>
                          <a:spcPts val="0"/>
                        </a:spcAft>
                        <a:buNone/>
                      </a:pPr>
                      <a:r>
                        <a:rPr b="1" lang="en-US" sz="2100"/>
                        <a:t>size of mid-rectangular slot</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2100">
                          <a:solidFill>
                            <a:schemeClr val="dk1"/>
                          </a:solidFill>
                        </a:rPr>
                        <a:t>4x2</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thickness of resistive ink</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100"/>
                        <a:t>0.02</a:t>
                      </a:r>
                      <a:endParaRPr b="1" sz="21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118" name="Google Shape;118;p15"/>
          <p:cNvCxnSpPr/>
          <p:nvPr/>
        </p:nvCxnSpPr>
        <p:spPr>
          <a:xfrm flipH="1">
            <a:off x="3272600" y="2905775"/>
            <a:ext cx="553500" cy="418200"/>
          </a:xfrm>
          <a:prstGeom prst="straightConnector1">
            <a:avLst/>
          </a:prstGeom>
          <a:noFill/>
          <a:ln cap="flat" cmpd="sng" w="19050">
            <a:solidFill>
              <a:schemeClr val="dk1"/>
            </a:solidFill>
            <a:prstDash val="solid"/>
            <a:round/>
            <a:headEnd len="med" w="med" type="none"/>
            <a:tailEnd len="med" w="med" type="triangle"/>
          </a:ln>
        </p:spPr>
      </p:cxnSp>
      <p:sp>
        <p:nvSpPr>
          <p:cNvPr id="119" name="Google Shape;119;p15"/>
          <p:cNvSpPr txBox="1"/>
          <p:nvPr/>
        </p:nvSpPr>
        <p:spPr>
          <a:xfrm rot="-2157877">
            <a:off x="3096769" y="2809020"/>
            <a:ext cx="664583" cy="764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R_out</a:t>
            </a:r>
            <a:endParaRPr>
              <a:solidFill>
                <a:schemeClr val="dk1"/>
              </a:solidFill>
              <a:latin typeface="Calibri"/>
              <a:ea typeface="Calibri"/>
              <a:cs typeface="Calibri"/>
              <a:sym typeface="Calibri"/>
            </a:endParaRPr>
          </a:p>
        </p:txBody>
      </p:sp>
      <p:sp>
        <p:nvSpPr>
          <p:cNvPr id="120" name="Google Shape;120;p15"/>
          <p:cNvSpPr/>
          <p:nvPr/>
        </p:nvSpPr>
        <p:spPr>
          <a:xfrm>
            <a:off x="7224400" y="2364675"/>
            <a:ext cx="381900" cy="120300"/>
          </a:xfrm>
          <a:prstGeom prst="leftRightArrow">
            <a:avLst>
              <a:gd fmla="val 50000" name="adj1"/>
              <a:gd fmla="val 63778"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1" name="Google Shape;121;p15"/>
          <p:cNvSpPr txBox="1"/>
          <p:nvPr/>
        </p:nvSpPr>
        <p:spPr>
          <a:xfrm>
            <a:off x="7039263" y="2084775"/>
            <a:ext cx="75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a</a:t>
            </a:r>
            <a:endParaRPr b="1">
              <a:solidFill>
                <a:schemeClr val="dk1"/>
              </a:solidFill>
              <a:latin typeface="Calibri"/>
              <a:ea typeface="Calibri"/>
              <a:cs typeface="Calibri"/>
              <a:sym typeface="Calibri"/>
            </a:endParaRPr>
          </a:p>
        </p:txBody>
      </p:sp>
      <p:sp>
        <p:nvSpPr>
          <p:cNvPr id="122" name="Google Shape;122;p15"/>
          <p:cNvSpPr/>
          <p:nvPr/>
        </p:nvSpPr>
        <p:spPr>
          <a:xfrm>
            <a:off x="9344825" y="2868525"/>
            <a:ext cx="381900" cy="204900"/>
          </a:xfrm>
          <a:prstGeom prst="lef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 name="Google Shape;123;p15"/>
          <p:cNvSpPr txBox="1"/>
          <p:nvPr/>
        </p:nvSpPr>
        <p:spPr>
          <a:xfrm>
            <a:off x="9158825" y="2580038"/>
            <a:ext cx="75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b</a:t>
            </a:r>
            <a:endParaRPr b="1">
              <a:solidFill>
                <a:schemeClr val="dk1"/>
              </a:solidFill>
              <a:latin typeface="Calibri"/>
              <a:ea typeface="Calibri"/>
              <a:cs typeface="Calibri"/>
              <a:sym typeface="Calibri"/>
            </a:endParaRPr>
          </a:p>
        </p:txBody>
      </p:sp>
      <p:sp>
        <p:nvSpPr>
          <p:cNvPr id="124" name="Google Shape;124;p15"/>
          <p:cNvSpPr/>
          <p:nvPr/>
        </p:nvSpPr>
        <p:spPr>
          <a:xfrm>
            <a:off x="14385925" y="2690050"/>
            <a:ext cx="622200" cy="351600"/>
          </a:xfrm>
          <a:prstGeom prst="quadArrow">
            <a:avLst>
              <a:gd fmla="val 22500" name="adj1"/>
              <a:gd fmla="val 22500" name="adj2"/>
              <a:gd fmla="val 225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 name="Google Shape;125;p15"/>
          <p:cNvSpPr txBox="1"/>
          <p:nvPr/>
        </p:nvSpPr>
        <p:spPr>
          <a:xfrm>
            <a:off x="13734075" y="2671874"/>
            <a:ext cx="51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Calibri"/>
                <a:ea typeface="Calibri"/>
                <a:cs typeface="Calibri"/>
                <a:sym typeface="Calibri"/>
              </a:rPr>
              <a:t>4x2</a:t>
            </a:r>
            <a:endParaRPr b="1" sz="1600">
              <a:solidFill>
                <a:schemeClr val="dk1"/>
              </a:solidFill>
              <a:latin typeface="Calibri"/>
              <a:ea typeface="Calibri"/>
              <a:cs typeface="Calibri"/>
              <a:sym typeface="Calibri"/>
            </a:endParaRPr>
          </a:p>
        </p:txBody>
      </p:sp>
      <p:pic>
        <p:nvPicPr>
          <p:cNvPr id="126" name="Google Shape;126;p15"/>
          <p:cNvPicPr preferRelativeResize="0"/>
          <p:nvPr/>
        </p:nvPicPr>
        <p:blipFill>
          <a:blip r:embed="rId7">
            <a:alphaModFix/>
          </a:blip>
          <a:stretch>
            <a:fillRect/>
          </a:stretch>
        </p:blipFill>
        <p:spPr>
          <a:xfrm>
            <a:off x="305000" y="5807050"/>
            <a:ext cx="3234125" cy="3957387"/>
          </a:xfrm>
          <a:prstGeom prst="rect">
            <a:avLst/>
          </a:prstGeom>
          <a:noFill/>
          <a:ln>
            <a:noFill/>
          </a:ln>
        </p:spPr>
      </p:pic>
      <p:pic>
        <p:nvPicPr>
          <p:cNvPr id="127" name="Google Shape;127;p15"/>
          <p:cNvPicPr preferRelativeResize="0"/>
          <p:nvPr/>
        </p:nvPicPr>
        <p:blipFill>
          <a:blip r:embed="rId8">
            <a:alphaModFix/>
          </a:blip>
          <a:stretch>
            <a:fillRect/>
          </a:stretch>
        </p:blipFill>
        <p:spPr>
          <a:xfrm>
            <a:off x="3978700" y="5965850"/>
            <a:ext cx="3245700" cy="3639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nvSpPr>
        <p:spPr>
          <a:xfrm>
            <a:off x="3270250" y="0"/>
            <a:ext cx="84711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500">
                <a:solidFill>
                  <a:schemeClr val="dk1"/>
                </a:solidFill>
                <a:latin typeface="Calibri"/>
                <a:ea typeface="Calibri"/>
                <a:cs typeface="Calibri"/>
                <a:sym typeface="Calibri"/>
              </a:rPr>
              <a:t>Final Design</a:t>
            </a:r>
            <a:endParaRPr b="1" sz="4500">
              <a:solidFill>
                <a:schemeClr val="dk1"/>
              </a:solidFill>
              <a:latin typeface="Calibri"/>
              <a:ea typeface="Calibri"/>
              <a:cs typeface="Calibri"/>
              <a:sym typeface="Calibri"/>
            </a:endParaRPr>
          </a:p>
        </p:txBody>
      </p:sp>
      <p:pic>
        <p:nvPicPr>
          <p:cNvPr id="133" name="Google Shape;133;p16"/>
          <p:cNvPicPr preferRelativeResize="0"/>
          <p:nvPr/>
        </p:nvPicPr>
        <p:blipFill>
          <a:blip r:embed="rId3">
            <a:alphaModFix/>
          </a:blip>
          <a:stretch>
            <a:fillRect/>
          </a:stretch>
        </p:blipFill>
        <p:spPr>
          <a:xfrm>
            <a:off x="554025" y="871350"/>
            <a:ext cx="3198899" cy="3222375"/>
          </a:xfrm>
          <a:prstGeom prst="rect">
            <a:avLst/>
          </a:prstGeom>
          <a:noFill/>
          <a:ln>
            <a:noFill/>
          </a:ln>
        </p:spPr>
      </p:pic>
      <p:pic>
        <p:nvPicPr>
          <p:cNvPr id="134" name="Google Shape;134;p16"/>
          <p:cNvPicPr preferRelativeResize="0"/>
          <p:nvPr/>
        </p:nvPicPr>
        <p:blipFill rotWithShape="1">
          <a:blip r:embed="rId4">
            <a:alphaModFix/>
          </a:blip>
          <a:srcRect b="12329" l="15524" r="25628" t="5312"/>
          <a:stretch/>
        </p:blipFill>
        <p:spPr>
          <a:xfrm>
            <a:off x="5140500" y="3222275"/>
            <a:ext cx="4279350" cy="4093725"/>
          </a:xfrm>
          <a:prstGeom prst="rect">
            <a:avLst/>
          </a:prstGeom>
          <a:noFill/>
          <a:ln>
            <a:noFill/>
          </a:ln>
        </p:spPr>
      </p:pic>
      <p:pic>
        <p:nvPicPr>
          <p:cNvPr id="135" name="Google Shape;135;p16"/>
          <p:cNvPicPr preferRelativeResize="0"/>
          <p:nvPr/>
        </p:nvPicPr>
        <p:blipFill>
          <a:blip r:embed="rId5">
            <a:alphaModFix/>
          </a:blip>
          <a:stretch>
            <a:fillRect/>
          </a:stretch>
        </p:blipFill>
        <p:spPr>
          <a:xfrm>
            <a:off x="691300" y="6013400"/>
            <a:ext cx="3321350" cy="3329275"/>
          </a:xfrm>
          <a:prstGeom prst="rect">
            <a:avLst/>
          </a:prstGeom>
          <a:noFill/>
          <a:ln>
            <a:noFill/>
          </a:ln>
        </p:spPr>
      </p:pic>
      <p:pic>
        <p:nvPicPr>
          <p:cNvPr id="136" name="Google Shape;136;p16"/>
          <p:cNvPicPr preferRelativeResize="0"/>
          <p:nvPr/>
        </p:nvPicPr>
        <p:blipFill rotWithShape="1">
          <a:blip r:embed="rId6">
            <a:alphaModFix/>
          </a:blip>
          <a:srcRect b="0" l="0" r="0" t="-3380"/>
          <a:stretch/>
        </p:blipFill>
        <p:spPr>
          <a:xfrm>
            <a:off x="10376175" y="5316275"/>
            <a:ext cx="6945924" cy="4344475"/>
          </a:xfrm>
          <a:prstGeom prst="rect">
            <a:avLst/>
          </a:prstGeom>
          <a:noFill/>
          <a:ln cap="flat" cmpd="sng" w="28575">
            <a:solidFill>
              <a:schemeClr val="dk2"/>
            </a:solidFill>
            <a:prstDash val="solid"/>
            <a:round/>
            <a:headEnd len="sm" w="sm" type="none"/>
            <a:tailEnd len="sm" w="sm" type="none"/>
          </a:ln>
        </p:spPr>
      </p:pic>
      <p:pic>
        <p:nvPicPr>
          <p:cNvPr id="137" name="Google Shape;137;p16"/>
          <p:cNvPicPr preferRelativeResize="0"/>
          <p:nvPr/>
        </p:nvPicPr>
        <p:blipFill>
          <a:blip r:embed="rId7">
            <a:alphaModFix/>
          </a:blip>
          <a:stretch>
            <a:fillRect/>
          </a:stretch>
        </p:blipFill>
        <p:spPr>
          <a:xfrm>
            <a:off x="10421975" y="204025"/>
            <a:ext cx="6945924" cy="4271025"/>
          </a:xfrm>
          <a:prstGeom prst="rect">
            <a:avLst/>
          </a:prstGeom>
          <a:noFill/>
          <a:ln cap="flat" cmpd="sng" w="28575">
            <a:solidFill>
              <a:schemeClr val="dk2"/>
            </a:solidFill>
            <a:prstDash val="solid"/>
            <a:round/>
            <a:headEnd len="sm" w="sm" type="none"/>
            <a:tailEnd len="sm" w="sm" type="none"/>
          </a:ln>
        </p:spPr>
      </p:pic>
      <p:sp>
        <p:nvSpPr>
          <p:cNvPr id="138" name="Google Shape;138;p16"/>
          <p:cNvSpPr txBox="1"/>
          <p:nvPr/>
        </p:nvSpPr>
        <p:spPr>
          <a:xfrm>
            <a:off x="10807475" y="4640925"/>
            <a:ext cx="60135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Reflection Coefficient (S11)</a:t>
            </a:r>
            <a:endParaRPr b="1" sz="2000">
              <a:solidFill>
                <a:schemeClr val="dk1"/>
              </a:solidFill>
              <a:latin typeface="Calibri"/>
              <a:ea typeface="Calibri"/>
              <a:cs typeface="Calibri"/>
              <a:sym typeface="Calibri"/>
            </a:endParaRPr>
          </a:p>
        </p:txBody>
      </p:sp>
      <p:sp>
        <p:nvSpPr>
          <p:cNvPr id="139" name="Google Shape;139;p16"/>
          <p:cNvSpPr txBox="1"/>
          <p:nvPr/>
        </p:nvSpPr>
        <p:spPr>
          <a:xfrm>
            <a:off x="10422100" y="9585875"/>
            <a:ext cx="69459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Fig.Absorption</a:t>
            </a:r>
            <a:endParaRPr b="1" sz="2000">
              <a:solidFill>
                <a:schemeClr val="dk1"/>
              </a:solidFill>
              <a:latin typeface="Calibri"/>
              <a:ea typeface="Calibri"/>
              <a:cs typeface="Calibri"/>
              <a:sym typeface="Calibri"/>
            </a:endParaRPr>
          </a:p>
        </p:txBody>
      </p:sp>
      <p:sp>
        <p:nvSpPr>
          <p:cNvPr id="140" name="Google Shape;140;p16"/>
          <p:cNvSpPr txBox="1"/>
          <p:nvPr/>
        </p:nvSpPr>
        <p:spPr>
          <a:xfrm>
            <a:off x="691363" y="4093725"/>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Front View</a:t>
            </a:r>
            <a:endParaRPr b="1" sz="2900">
              <a:solidFill>
                <a:schemeClr val="dk1"/>
              </a:solidFill>
              <a:latin typeface="Calibri"/>
              <a:ea typeface="Calibri"/>
              <a:cs typeface="Calibri"/>
              <a:sym typeface="Calibri"/>
            </a:endParaRPr>
          </a:p>
        </p:txBody>
      </p:sp>
      <p:sp>
        <p:nvSpPr>
          <p:cNvPr id="141" name="Google Shape;141;p16"/>
          <p:cNvSpPr txBox="1"/>
          <p:nvPr/>
        </p:nvSpPr>
        <p:spPr>
          <a:xfrm>
            <a:off x="5975050" y="7316000"/>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Side </a:t>
            </a:r>
            <a:r>
              <a:rPr b="1" lang="en-US" sz="3200">
                <a:solidFill>
                  <a:schemeClr val="dk1"/>
                </a:solidFill>
                <a:latin typeface="Calibri"/>
                <a:ea typeface="Calibri"/>
                <a:cs typeface="Calibri"/>
                <a:sym typeface="Calibri"/>
              </a:rPr>
              <a:t>View</a:t>
            </a:r>
            <a:endParaRPr b="1" sz="2900">
              <a:solidFill>
                <a:schemeClr val="dk1"/>
              </a:solidFill>
              <a:latin typeface="Calibri"/>
              <a:ea typeface="Calibri"/>
              <a:cs typeface="Calibri"/>
              <a:sym typeface="Calibri"/>
            </a:endParaRPr>
          </a:p>
        </p:txBody>
      </p:sp>
      <p:sp>
        <p:nvSpPr>
          <p:cNvPr id="142" name="Google Shape;142;p16"/>
          <p:cNvSpPr txBox="1"/>
          <p:nvPr/>
        </p:nvSpPr>
        <p:spPr>
          <a:xfrm>
            <a:off x="691350" y="9342675"/>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Rear </a:t>
            </a:r>
            <a:r>
              <a:rPr b="1" lang="en-US" sz="3200">
                <a:solidFill>
                  <a:schemeClr val="dk1"/>
                </a:solidFill>
                <a:latin typeface="Calibri"/>
                <a:ea typeface="Calibri"/>
                <a:cs typeface="Calibri"/>
                <a:sym typeface="Calibri"/>
              </a:rPr>
              <a:t>View</a:t>
            </a:r>
            <a:endParaRPr b="1" sz="2900">
              <a:solidFill>
                <a:schemeClr val="dk1"/>
              </a:solidFill>
              <a:latin typeface="Calibri"/>
              <a:ea typeface="Calibri"/>
              <a:cs typeface="Calibri"/>
              <a:sym typeface="Calibri"/>
            </a:endParaRPr>
          </a:p>
        </p:txBody>
      </p:sp>
      <p:sp>
        <p:nvSpPr>
          <p:cNvPr id="143" name="Google Shape;143;p16"/>
          <p:cNvSpPr/>
          <p:nvPr/>
        </p:nvSpPr>
        <p:spPr>
          <a:xfrm>
            <a:off x="5897400" y="121600"/>
            <a:ext cx="3198900" cy="608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7"/>
          <p:cNvPicPr preferRelativeResize="0"/>
          <p:nvPr/>
        </p:nvPicPr>
        <p:blipFill>
          <a:blip r:embed="rId3">
            <a:alphaModFix/>
          </a:blip>
          <a:stretch>
            <a:fillRect/>
          </a:stretch>
        </p:blipFill>
        <p:spPr>
          <a:xfrm>
            <a:off x="11952750" y="551500"/>
            <a:ext cx="5635075" cy="4226300"/>
          </a:xfrm>
          <a:prstGeom prst="rect">
            <a:avLst/>
          </a:prstGeom>
          <a:noFill/>
          <a:ln>
            <a:noFill/>
          </a:ln>
        </p:spPr>
      </p:pic>
      <p:pic>
        <p:nvPicPr>
          <p:cNvPr id="149" name="Google Shape;149;p17"/>
          <p:cNvPicPr preferRelativeResize="0"/>
          <p:nvPr/>
        </p:nvPicPr>
        <p:blipFill>
          <a:blip r:embed="rId4">
            <a:alphaModFix/>
          </a:blip>
          <a:stretch>
            <a:fillRect/>
          </a:stretch>
        </p:blipFill>
        <p:spPr>
          <a:xfrm>
            <a:off x="5880401" y="551501"/>
            <a:ext cx="5479526" cy="4109636"/>
          </a:xfrm>
          <a:prstGeom prst="rect">
            <a:avLst/>
          </a:prstGeom>
          <a:noFill/>
          <a:ln>
            <a:noFill/>
          </a:ln>
        </p:spPr>
      </p:pic>
      <p:pic>
        <p:nvPicPr>
          <p:cNvPr id="150" name="Google Shape;150;p17"/>
          <p:cNvPicPr preferRelativeResize="0"/>
          <p:nvPr/>
        </p:nvPicPr>
        <p:blipFill>
          <a:blip r:embed="rId5">
            <a:alphaModFix/>
          </a:blip>
          <a:stretch>
            <a:fillRect/>
          </a:stretch>
        </p:blipFill>
        <p:spPr>
          <a:xfrm>
            <a:off x="253450" y="551487"/>
            <a:ext cx="5479526" cy="4109651"/>
          </a:xfrm>
          <a:prstGeom prst="rect">
            <a:avLst/>
          </a:prstGeom>
          <a:noFill/>
          <a:ln>
            <a:noFill/>
          </a:ln>
        </p:spPr>
      </p:pic>
      <p:sp>
        <p:nvSpPr>
          <p:cNvPr id="151" name="Google Shape;151;p17"/>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Results </a:t>
            </a:r>
            <a:endParaRPr b="1" sz="3900">
              <a:solidFill>
                <a:schemeClr val="dk1"/>
              </a:solidFill>
              <a:latin typeface="Calibri"/>
              <a:ea typeface="Calibri"/>
              <a:cs typeface="Calibri"/>
              <a:sym typeface="Calibri"/>
            </a:endParaRPr>
          </a:p>
        </p:txBody>
      </p:sp>
      <p:sp>
        <p:nvSpPr>
          <p:cNvPr id="152" name="Google Shape;152;p17"/>
          <p:cNvSpPr txBox="1"/>
          <p:nvPr/>
        </p:nvSpPr>
        <p:spPr>
          <a:xfrm>
            <a:off x="1956025" y="4661125"/>
            <a:ext cx="2249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TE</a:t>
            </a:r>
            <a:endParaRPr b="1" sz="2000">
              <a:solidFill>
                <a:schemeClr val="dk1"/>
              </a:solidFill>
              <a:latin typeface="Calibri"/>
              <a:ea typeface="Calibri"/>
              <a:cs typeface="Calibri"/>
              <a:sym typeface="Calibri"/>
            </a:endParaRPr>
          </a:p>
        </p:txBody>
      </p:sp>
      <p:sp>
        <p:nvSpPr>
          <p:cNvPr id="153" name="Google Shape;153;p17"/>
          <p:cNvSpPr txBox="1"/>
          <p:nvPr/>
        </p:nvSpPr>
        <p:spPr>
          <a:xfrm>
            <a:off x="13645575" y="4777800"/>
            <a:ext cx="22494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Polarization</a:t>
            </a:r>
            <a:endParaRPr b="1" sz="2000">
              <a:solidFill>
                <a:schemeClr val="dk1"/>
              </a:solidFill>
              <a:latin typeface="Calibri"/>
              <a:ea typeface="Calibri"/>
              <a:cs typeface="Calibri"/>
              <a:sym typeface="Calibri"/>
            </a:endParaRPr>
          </a:p>
        </p:txBody>
      </p:sp>
      <p:sp>
        <p:nvSpPr>
          <p:cNvPr id="154" name="Google Shape;154;p17"/>
          <p:cNvSpPr txBox="1"/>
          <p:nvPr/>
        </p:nvSpPr>
        <p:spPr>
          <a:xfrm>
            <a:off x="7495450" y="4661125"/>
            <a:ext cx="2249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a:t>
            </a:r>
            <a:r>
              <a:rPr b="1" lang="en-US" sz="2000">
                <a:solidFill>
                  <a:schemeClr val="dk1"/>
                </a:solidFill>
                <a:latin typeface="Calibri"/>
                <a:ea typeface="Calibri"/>
                <a:cs typeface="Calibri"/>
                <a:sym typeface="Calibri"/>
              </a:rPr>
              <a:t>TM</a:t>
            </a:r>
            <a:endParaRPr b="1" sz="2000">
              <a:solidFill>
                <a:schemeClr val="dk1"/>
              </a:solidFill>
              <a:latin typeface="Calibri"/>
              <a:ea typeface="Calibri"/>
              <a:cs typeface="Calibri"/>
              <a:sym typeface="Calibri"/>
            </a:endParaRPr>
          </a:p>
        </p:txBody>
      </p:sp>
      <p:pic>
        <p:nvPicPr>
          <p:cNvPr id="155" name="Google Shape;155;p17"/>
          <p:cNvPicPr preferRelativeResize="0"/>
          <p:nvPr/>
        </p:nvPicPr>
        <p:blipFill>
          <a:blip r:embed="rId6">
            <a:alphaModFix/>
          </a:blip>
          <a:stretch>
            <a:fillRect/>
          </a:stretch>
        </p:blipFill>
        <p:spPr>
          <a:xfrm>
            <a:off x="6112650" y="5147425"/>
            <a:ext cx="5959966" cy="4469974"/>
          </a:xfrm>
          <a:prstGeom prst="rect">
            <a:avLst/>
          </a:prstGeom>
          <a:noFill/>
          <a:ln>
            <a:noFill/>
          </a:ln>
        </p:spPr>
      </p:pic>
      <p:pic>
        <p:nvPicPr>
          <p:cNvPr id="156" name="Google Shape;156;p17"/>
          <p:cNvPicPr preferRelativeResize="0"/>
          <p:nvPr/>
        </p:nvPicPr>
        <p:blipFill>
          <a:blip r:embed="rId7">
            <a:alphaModFix/>
          </a:blip>
          <a:stretch>
            <a:fillRect/>
          </a:stretch>
        </p:blipFill>
        <p:spPr>
          <a:xfrm>
            <a:off x="12225016" y="5147425"/>
            <a:ext cx="5959966" cy="4469974"/>
          </a:xfrm>
          <a:prstGeom prst="rect">
            <a:avLst/>
          </a:prstGeom>
          <a:noFill/>
          <a:ln>
            <a:noFill/>
          </a:ln>
        </p:spPr>
      </p:pic>
      <p:pic>
        <p:nvPicPr>
          <p:cNvPr id="157" name="Google Shape;157;p17"/>
          <p:cNvPicPr preferRelativeResize="0"/>
          <p:nvPr/>
        </p:nvPicPr>
        <p:blipFill>
          <a:blip r:embed="rId8">
            <a:alphaModFix/>
          </a:blip>
          <a:stretch>
            <a:fillRect/>
          </a:stretch>
        </p:blipFill>
        <p:spPr>
          <a:xfrm>
            <a:off x="253442" y="5223000"/>
            <a:ext cx="5859208" cy="4394400"/>
          </a:xfrm>
          <a:prstGeom prst="rect">
            <a:avLst/>
          </a:prstGeom>
          <a:noFill/>
          <a:ln>
            <a:noFill/>
          </a:ln>
        </p:spPr>
      </p:pic>
      <p:sp>
        <p:nvSpPr>
          <p:cNvPr id="158" name="Google Shape;158;p17"/>
          <p:cNvSpPr txBox="1"/>
          <p:nvPr/>
        </p:nvSpPr>
        <p:spPr>
          <a:xfrm>
            <a:off x="14080300" y="9617400"/>
            <a:ext cx="22494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PCR value</a:t>
            </a:r>
            <a:endParaRPr b="1" sz="2000">
              <a:solidFill>
                <a:schemeClr val="dk1"/>
              </a:solidFill>
              <a:latin typeface="Calibri"/>
              <a:ea typeface="Calibri"/>
              <a:cs typeface="Calibri"/>
              <a:sym typeface="Calibri"/>
            </a:endParaRPr>
          </a:p>
        </p:txBody>
      </p:sp>
      <p:sp>
        <p:nvSpPr>
          <p:cNvPr id="159" name="Google Shape;159;p17"/>
          <p:cNvSpPr txBox="1"/>
          <p:nvPr/>
        </p:nvSpPr>
        <p:spPr>
          <a:xfrm>
            <a:off x="6868600" y="9617400"/>
            <a:ext cx="46629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Impedance (Imaginary)</a:t>
            </a:r>
            <a:endParaRPr b="1" sz="2000">
              <a:solidFill>
                <a:schemeClr val="dk1"/>
              </a:solidFill>
              <a:latin typeface="Calibri"/>
              <a:ea typeface="Calibri"/>
              <a:cs typeface="Calibri"/>
              <a:sym typeface="Calibri"/>
            </a:endParaRPr>
          </a:p>
        </p:txBody>
      </p:sp>
      <p:sp>
        <p:nvSpPr>
          <p:cNvPr id="160" name="Google Shape;160;p17"/>
          <p:cNvSpPr txBox="1"/>
          <p:nvPr/>
        </p:nvSpPr>
        <p:spPr>
          <a:xfrm>
            <a:off x="972775" y="9617400"/>
            <a:ext cx="4559700" cy="4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Impedance (Real)</a:t>
            </a:r>
            <a:endParaRPr b="1"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8"/>
          <p:cNvPicPr preferRelativeResize="0"/>
          <p:nvPr/>
        </p:nvPicPr>
        <p:blipFill>
          <a:blip r:embed="rId3">
            <a:alphaModFix/>
          </a:blip>
          <a:stretch>
            <a:fillRect/>
          </a:stretch>
        </p:blipFill>
        <p:spPr>
          <a:xfrm>
            <a:off x="2756526" y="188004"/>
            <a:ext cx="3451991" cy="3531211"/>
          </a:xfrm>
          <a:prstGeom prst="rect">
            <a:avLst/>
          </a:prstGeom>
          <a:noFill/>
          <a:ln>
            <a:noFill/>
          </a:ln>
        </p:spPr>
      </p:pic>
      <p:pic>
        <p:nvPicPr>
          <p:cNvPr id="166" name="Google Shape;166;p18"/>
          <p:cNvPicPr preferRelativeResize="0"/>
          <p:nvPr/>
        </p:nvPicPr>
        <p:blipFill rotWithShape="1">
          <a:blip r:embed="rId4">
            <a:alphaModFix/>
          </a:blip>
          <a:srcRect b="0" l="37679" r="24028" t="0"/>
          <a:stretch/>
        </p:blipFill>
        <p:spPr>
          <a:xfrm>
            <a:off x="11461245" y="188004"/>
            <a:ext cx="3330855" cy="3531210"/>
          </a:xfrm>
          <a:prstGeom prst="rect">
            <a:avLst/>
          </a:prstGeom>
          <a:noFill/>
          <a:ln>
            <a:noFill/>
          </a:ln>
        </p:spPr>
      </p:pic>
      <p:pic>
        <p:nvPicPr>
          <p:cNvPr id="167" name="Google Shape;167;p18"/>
          <p:cNvPicPr preferRelativeResize="0"/>
          <p:nvPr/>
        </p:nvPicPr>
        <p:blipFill>
          <a:blip r:embed="rId5">
            <a:alphaModFix/>
          </a:blip>
          <a:stretch>
            <a:fillRect/>
          </a:stretch>
        </p:blipFill>
        <p:spPr>
          <a:xfrm>
            <a:off x="387638" y="5573047"/>
            <a:ext cx="5522326" cy="4141726"/>
          </a:xfrm>
          <a:prstGeom prst="rect">
            <a:avLst/>
          </a:prstGeom>
          <a:noFill/>
          <a:ln>
            <a:noFill/>
          </a:ln>
        </p:spPr>
      </p:pic>
      <p:pic>
        <p:nvPicPr>
          <p:cNvPr id="168" name="Google Shape;168;p18"/>
          <p:cNvPicPr preferRelativeResize="0"/>
          <p:nvPr/>
        </p:nvPicPr>
        <p:blipFill>
          <a:blip r:embed="rId6">
            <a:alphaModFix/>
          </a:blip>
          <a:stretch>
            <a:fillRect/>
          </a:stretch>
        </p:blipFill>
        <p:spPr>
          <a:xfrm>
            <a:off x="6153712" y="5487125"/>
            <a:ext cx="5751457" cy="4313575"/>
          </a:xfrm>
          <a:prstGeom prst="rect">
            <a:avLst/>
          </a:prstGeom>
          <a:noFill/>
          <a:ln>
            <a:noFill/>
          </a:ln>
        </p:spPr>
      </p:pic>
      <p:pic>
        <p:nvPicPr>
          <p:cNvPr id="169" name="Google Shape;169;p18"/>
          <p:cNvPicPr preferRelativeResize="0"/>
          <p:nvPr/>
        </p:nvPicPr>
        <p:blipFill>
          <a:blip r:embed="rId7">
            <a:alphaModFix/>
          </a:blip>
          <a:stretch>
            <a:fillRect/>
          </a:stretch>
        </p:blipFill>
        <p:spPr>
          <a:xfrm>
            <a:off x="12148921" y="5487125"/>
            <a:ext cx="5751442" cy="4313575"/>
          </a:xfrm>
          <a:prstGeom prst="rect">
            <a:avLst/>
          </a:prstGeom>
          <a:noFill/>
          <a:ln>
            <a:noFill/>
          </a:ln>
        </p:spPr>
      </p:pic>
      <p:sp>
        <p:nvSpPr>
          <p:cNvPr id="170" name="Google Shape;170;p18"/>
          <p:cNvSpPr txBox="1"/>
          <p:nvPr/>
        </p:nvSpPr>
        <p:spPr>
          <a:xfrm>
            <a:off x="2756525" y="3764200"/>
            <a:ext cx="3452100" cy="5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Fig. Surface Current</a:t>
            </a:r>
            <a:endParaRPr b="1" sz="2300">
              <a:solidFill>
                <a:schemeClr val="dk1"/>
              </a:solidFill>
              <a:latin typeface="Calibri"/>
              <a:ea typeface="Calibri"/>
              <a:cs typeface="Calibri"/>
              <a:sym typeface="Calibri"/>
            </a:endParaRPr>
          </a:p>
        </p:txBody>
      </p:sp>
      <p:sp>
        <p:nvSpPr>
          <p:cNvPr id="171" name="Google Shape;171;p18"/>
          <p:cNvSpPr txBox="1"/>
          <p:nvPr/>
        </p:nvSpPr>
        <p:spPr>
          <a:xfrm>
            <a:off x="11461225" y="3764200"/>
            <a:ext cx="3330900" cy="5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Fig. H-field</a:t>
            </a:r>
            <a:endParaRPr b="1" sz="2300">
              <a:solidFill>
                <a:schemeClr val="dk1"/>
              </a:solidFill>
              <a:latin typeface="Calibri"/>
              <a:ea typeface="Calibri"/>
              <a:cs typeface="Calibri"/>
              <a:sym typeface="Calibri"/>
            </a:endParaRPr>
          </a:p>
        </p:txBody>
      </p:sp>
      <p:sp>
        <p:nvSpPr>
          <p:cNvPr id="172" name="Google Shape;172;p18"/>
          <p:cNvSpPr txBox="1"/>
          <p:nvPr/>
        </p:nvSpPr>
        <p:spPr>
          <a:xfrm>
            <a:off x="7108875" y="3764200"/>
            <a:ext cx="3452100" cy="5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solidFill>
                  <a:schemeClr val="dk1"/>
                </a:solidFill>
                <a:latin typeface="Calibri"/>
                <a:ea typeface="Calibri"/>
                <a:cs typeface="Calibri"/>
                <a:sym typeface="Calibri"/>
              </a:rPr>
              <a:t>Fig. E-field</a:t>
            </a:r>
            <a:endParaRPr b="1" sz="2300">
              <a:solidFill>
                <a:schemeClr val="dk1"/>
              </a:solidFill>
              <a:latin typeface="Calibri"/>
              <a:ea typeface="Calibri"/>
              <a:cs typeface="Calibri"/>
              <a:sym typeface="Calibri"/>
            </a:endParaRPr>
          </a:p>
        </p:txBody>
      </p:sp>
      <p:sp>
        <p:nvSpPr>
          <p:cNvPr id="173" name="Google Shape;173;p18"/>
          <p:cNvSpPr txBox="1"/>
          <p:nvPr/>
        </p:nvSpPr>
        <p:spPr>
          <a:xfrm>
            <a:off x="1088587" y="9800700"/>
            <a:ext cx="44223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Effect of air gap</a:t>
            </a:r>
            <a:endParaRPr b="1" sz="2000">
              <a:solidFill>
                <a:schemeClr val="dk1"/>
              </a:solidFill>
              <a:latin typeface="Calibri"/>
              <a:ea typeface="Calibri"/>
              <a:cs typeface="Calibri"/>
              <a:sym typeface="Calibri"/>
            </a:endParaRPr>
          </a:p>
        </p:txBody>
      </p:sp>
      <p:sp>
        <p:nvSpPr>
          <p:cNvPr id="174" name="Google Shape;174;p18"/>
          <p:cNvSpPr txBox="1"/>
          <p:nvPr/>
        </p:nvSpPr>
        <p:spPr>
          <a:xfrm>
            <a:off x="12378100" y="9800700"/>
            <a:ext cx="55224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Effect of change in conductivity of ink </a:t>
            </a:r>
            <a:endParaRPr b="1" sz="2000">
              <a:solidFill>
                <a:schemeClr val="dk1"/>
              </a:solidFill>
              <a:latin typeface="Calibri"/>
              <a:ea typeface="Calibri"/>
              <a:cs typeface="Calibri"/>
              <a:sym typeface="Calibri"/>
            </a:endParaRPr>
          </a:p>
        </p:txBody>
      </p:sp>
      <p:sp>
        <p:nvSpPr>
          <p:cNvPr id="175" name="Google Shape;175;p18"/>
          <p:cNvSpPr txBox="1"/>
          <p:nvPr/>
        </p:nvSpPr>
        <p:spPr>
          <a:xfrm>
            <a:off x="6849210" y="9800700"/>
            <a:ext cx="45804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Effect of substrate thickness</a:t>
            </a:r>
            <a:endParaRPr b="1" sz="2000">
              <a:solidFill>
                <a:schemeClr val="dk1"/>
              </a:solidFill>
              <a:latin typeface="Calibri"/>
              <a:ea typeface="Calibri"/>
              <a:cs typeface="Calibri"/>
              <a:sym typeface="Calibri"/>
            </a:endParaRPr>
          </a:p>
        </p:txBody>
      </p:sp>
      <p:sp>
        <p:nvSpPr>
          <p:cNvPr id="176" name="Google Shape;176;p18"/>
          <p:cNvSpPr txBox="1"/>
          <p:nvPr/>
        </p:nvSpPr>
        <p:spPr>
          <a:xfrm>
            <a:off x="5903425" y="4719288"/>
            <a:ext cx="6252000" cy="6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Parametric Analysis</a:t>
            </a:r>
            <a:endParaRPr b="1" sz="3200">
              <a:solidFill>
                <a:schemeClr val="dk1"/>
              </a:solidFill>
              <a:latin typeface="Calibri"/>
              <a:ea typeface="Calibri"/>
              <a:cs typeface="Calibri"/>
              <a:sym typeface="Calibri"/>
            </a:endParaRPr>
          </a:p>
        </p:txBody>
      </p:sp>
      <p:cxnSp>
        <p:nvCxnSpPr>
          <p:cNvPr id="177" name="Google Shape;177;p18"/>
          <p:cNvCxnSpPr/>
          <p:nvPr/>
        </p:nvCxnSpPr>
        <p:spPr>
          <a:xfrm flipH="1" rot="10800000">
            <a:off x="2088175" y="4458650"/>
            <a:ext cx="13882500" cy="201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18"/>
          <p:cNvSpPr txBox="1"/>
          <p:nvPr/>
        </p:nvSpPr>
        <p:spPr>
          <a:xfrm>
            <a:off x="5321637" y="-659173"/>
            <a:ext cx="66612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p:txBody>
      </p:sp>
      <p:pic>
        <p:nvPicPr>
          <p:cNvPr id="179" name="Google Shape;179;p18"/>
          <p:cNvPicPr preferRelativeResize="0"/>
          <p:nvPr/>
        </p:nvPicPr>
        <p:blipFill rotWithShape="1">
          <a:blip r:embed="rId8">
            <a:alphaModFix/>
          </a:blip>
          <a:srcRect b="0" l="38119" r="24950" t="0"/>
          <a:stretch/>
        </p:blipFill>
        <p:spPr>
          <a:xfrm>
            <a:off x="7108836" y="142575"/>
            <a:ext cx="3452101" cy="35128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9"/>
          <p:cNvPicPr preferRelativeResize="0"/>
          <p:nvPr/>
        </p:nvPicPr>
        <p:blipFill>
          <a:blip r:embed="rId3">
            <a:alphaModFix/>
          </a:blip>
          <a:stretch>
            <a:fillRect/>
          </a:stretch>
        </p:blipFill>
        <p:spPr>
          <a:xfrm>
            <a:off x="5620150" y="2370724"/>
            <a:ext cx="1639849" cy="1364185"/>
          </a:xfrm>
          <a:prstGeom prst="rect">
            <a:avLst/>
          </a:prstGeom>
          <a:noFill/>
          <a:ln>
            <a:noFill/>
          </a:ln>
        </p:spPr>
      </p:pic>
      <p:sp>
        <p:nvSpPr>
          <p:cNvPr id="185" name="Google Shape;185;p19"/>
          <p:cNvSpPr/>
          <p:nvPr/>
        </p:nvSpPr>
        <p:spPr>
          <a:xfrm>
            <a:off x="6504019" y="2820867"/>
            <a:ext cx="302400" cy="2766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86" name="Google Shape;186;p19"/>
          <p:cNvCxnSpPr/>
          <p:nvPr/>
        </p:nvCxnSpPr>
        <p:spPr>
          <a:xfrm flipH="1" rot="10800000">
            <a:off x="6810316" y="978672"/>
            <a:ext cx="2212200" cy="1835100"/>
          </a:xfrm>
          <a:prstGeom prst="straightConnector1">
            <a:avLst/>
          </a:prstGeom>
          <a:noFill/>
          <a:ln cap="flat" cmpd="sng" w="38100">
            <a:solidFill>
              <a:schemeClr val="dk1"/>
            </a:solidFill>
            <a:prstDash val="solid"/>
            <a:round/>
            <a:headEnd len="med" w="med" type="none"/>
            <a:tailEnd len="med" w="med" type="none"/>
          </a:ln>
        </p:spPr>
      </p:cxnSp>
      <p:cxnSp>
        <p:nvCxnSpPr>
          <p:cNvPr id="187" name="Google Shape;187;p19"/>
          <p:cNvCxnSpPr/>
          <p:nvPr/>
        </p:nvCxnSpPr>
        <p:spPr>
          <a:xfrm>
            <a:off x="6822331" y="3088471"/>
            <a:ext cx="2228700" cy="813000"/>
          </a:xfrm>
          <a:prstGeom prst="straightConnector1">
            <a:avLst/>
          </a:prstGeom>
          <a:noFill/>
          <a:ln cap="flat" cmpd="sng" w="38100">
            <a:solidFill>
              <a:schemeClr val="dk2"/>
            </a:solidFill>
            <a:prstDash val="solid"/>
            <a:round/>
            <a:headEnd len="med" w="med" type="none"/>
            <a:tailEnd len="med" w="med" type="none"/>
          </a:ln>
        </p:spPr>
      </p:cxnSp>
      <p:pic>
        <p:nvPicPr>
          <p:cNvPr id="188" name="Google Shape;188;p19"/>
          <p:cNvPicPr preferRelativeResize="0"/>
          <p:nvPr/>
        </p:nvPicPr>
        <p:blipFill>
          <a:blip r:embed="rId4">
            <a:alphaModFix/>
          </a:blip>
          <a:stretch>
            <a:fillRect/>
          </a:stretch>
        </p:blipFill>
        <p:spPr>
          <a:xfrm>
            <a:off x="9007510" y="952500"/>
            <a:ext cx="3108289" cy="2971800"/>
          </a:xfrm>
          <a:prstGeom prst="rect">
            <a:avLst/>
          </a:prstGeom>
          <a:noFill/>
          <a:ln>
            <a:noFill/>
          </a:ln>
        </p:spPr>
      </p:pic>
      <p:pic>
        <p:nvPicPr>
          <p:cNvPr id="189" name="Google Shape;189;p19"/>
          <p:cNvPicPr preferRelativeResize="0"/>
          <p:nvPr/>
        </p:nvPicPr>
        <p:blipFill>
          <a:blip r:embed="rId5">
            <a:alphaModFix/>
          </a:blip>
          <a:stretch>
            <a:fillRect/>
          </a:stretch>
        </p:blipFill>
        <p:spPr>
          <a:xfrm>
            <a:off x="9067800" y="4562000"/>
            <a:ext cx="6005416" cy="4504050"/>
          </a:xfrm>
          <a:prstGeom prst="rect">
            <a:avLst/>
          </a:prstGeom>
          <a:noFill/>
          <a:ln>
            <a:noFill/>
          </a:ln>
        </p:spPr>
      </p:pic>
      <p:pic>
        <p:nvPicPr>
          <p:cNvPr id="190" name="Google Shape;190;p19"/>
          <p:cNvPicPr preferRelativeResize="0"/>
          <p:nvPr/>
        </p:nvPicPr>
        <p:blipFill>
          <a:blip r:embed="rId6">
            <a:alphaModFix/>
          </a:blip>
          <a:stretch>
            <a:fillRect/>
          </a:stretch>
        </p:blipFill>
        <p:spPr>
          <a:xfrm>
            <a:off x="2362200" y="4503101"/>
            <a:ext cx="6162467" cy="4621850"/>
          </a:xfrm>
          <a:prstGeom prst="rect">
            <a:avLst/>
          </a:prstGeom>
          <a:noFill/>
          <a:ln>
            <a:noFill/>
          </a:ln>
        </p:spPr>
      </p:pic>
      <p:sp>
        <p:nvSpPr>
          <p:cNvPr id="191" name="Google Shape;191;p19"/>
          <p:cNvSpPr txBox="1"/>
          <p:nvPr/>
        </p:nvSpPr>
        <p:spPr>
          <a:xfrm>
            <a:off x="5440875" y="-2202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900">
                <a:solidFill>
                  <a:schemeClr val="dk1"/>
                </a:solidFill>
                <a:latin typeface="Calibri"/>
                <a:ea typeface="Calibri"/>
                <a:cs typeface="Calibri"/>
                <a:sym typeface="Calibri"/>
              </a:rPr>
              <a:t>Simulated vs Fabricated Results</a:t>
            </a:r>
            <a:endParaRPr b="1" sz="3900">
              <a:solidFill>
                <a:schemeClr val="dk1"/>
              </a:solidFill>
              <a:latin typeface="Calibri"/>
              <a:ea typeface="Calibri"/>
              <a:cs typeface="Calibri"/>
              <a:sym typeface="Calibri"/>
            </a:endParaRPr>
          </a:p>
        </p:txBody>
      </p:sp>
      <p:sp>
        <p:nvSpPr>
          <p:cNvPr id="192" name="Google Shape;192;p19"/>
          <p:cNvSpPr txBox="1"/>
          <p:nvPr/>
        </p:nvSpPr>
        <p:spPr>
          <a:xfrm>
            <a:off x="2436675" y="9066050"/>
            <a:ext cx="60135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 Reflection Coefficient (S11)</a:t>
            </a:r>
            <a:endParaRPr b="1" sz="2000">
              <a:solidFill>
                <a:schemeClr val="dk1"/>
              </a:solidFill>
              <a:latin typeface="Calibri"/>
              <a:ea typeface="Calibri"/>
              <a:cs typeface="Calibri"/>
              <a:sym typeface="Calibri"/>
            </a:endParaRPr>
          </a:p>
        </p:txBody>
      </p:sp>
      <p:sp>
        <p:nvSpPr>
          <p:cNvPr id="193" name="Google Shape;193;p19"/>
          <p:cNvSpPr txBox="1"/>
          <p:nvPr/>
        </p:nvSpPr>
        <p:spPr>
          <a:xfrm>
            <a:off x="8803375" y="9066050"/>
            <a:ext cx="69459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Fig.Absorptivity</a:t>
            </a:r>
            <a:endParaRPr b="1" sz="2000">
              <a:solidFill>
                <a:schemeClr val="dk1"/>
              </a:solidFill>
              <a:latin typeface="Calibri"/>
              <a:ea typeface="Calibri"/>
              <a:cs typeface="Calibri"/>
              <a:sym typeface="Calibri"/>
            </a:endParaRPr>
          </a:p>
        </p:txBody>
      </p:sp>
      <p:sp>
        <p:nvSpPr>
          <p:cNvPr id="194" name="Google Shape;194;p19"/>
          <p:cNvSpPr/>
          <p:nvPr/>
        </p:nvSpPr>
        <p:spPr>
          <a:xfrm>
            <a:off x="5295900" y="781050"/>
            <a:ext cx="7239000" cy="3390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nvSpPr>
        <p:spPr>
          <a:xfrm>
            <a:off x="5421825" y="206575"/>
            <a:ext cx="7908000" cy="8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a:solidFill>
                  <a:schemeClr val="dk1"/>
                </a:solidFill>
                <a:latin typeface="Calibri"/>
                <a:ea typeface="Calibri"/>
                <a:cs typeface="Calibri"/>
                <a:sym typeface="Calibri"/>
              </a:rPr>
              <a:t>Design 2</a:t>
            </a:r>
            <a:endParaRPr b="1" sz="3400">
              <a:solidFill>
                <a:schemeClr val="dk1"/>
              </a:solidFill>
              <a:latin typeface="Calibri"/>
              <a:ea typeface="Calibri"/>
              <a:cs typeface="Calibri"/>
              <a:sym typeface="Calibri"/>
            </a:endParaRPr>
          </a:p>
        </p:txBody>
      </p:sp>
      <p:sp>
        <p:nvSpPr>
          <p:cNvPr id="200" name="Google Shape;200;p20"/>
          <p:cNvSpPr txBox="1"/>
          <p:nvPr/>
        </p:nvSpPr>
        <p:spPr>
          <a:xfrm>
            <a:off x="620425" y="4516700"/>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iteration 0</a:t>
            </a:r>
            <a:endParaRPr sz="2300">
              <a:solidFill>
                <a:schemeClr val="dk1"/>
              </a:solidFill>
              <a:latin typeface="Calibri"/>
              <a:ea typeface="Calibri"/>
              <a:cs typeface="Calibri"/>
              <a:sym typeface="Calibri"/>
            </a:endParaRPr>
          </a:p>
        </p:txBody>
      </p:sp>
      <p:sp>
        <p:nvSpPr>
          <p:cNvPr id="201" name="Google Shape;201;p20"/>
          <p:cNvSpPr txBox="1"/>
          <p:nvPr/>
        </p:nvSpPr>
        <p:spPr>
          <a:xfrm>
            <a:off x="10558853" y="4516700"/>
            <a:ext cx="35664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(d) iteration 3</a:t>
            </a:r>
            <a:endParaRPr sz="2300">
              <a:solidFill>
                <a:schemeClr val="dk1"/>
              </a:solidFill>
              <a:latin typeface="Calibri"/>
              <a:ea typeface="Calibri"/>
              <a:cs typeface="Calibri"/>
              <a:sym typeface="Calibri"/>
            </a:endParaRPr>
          </a:p>
        </p:txBody>
      </p:sp>
      <p:sp>
        <p:nvSpPr>
          <p:cNvPr id="202" name="Google Shape;202;p20"/>
          <p:cNvSpPr txBox="1"/>
          <p:nvPr/>
        </p:nvSpPr>
        <p:spPr>
          <a:xfrm>
            <a:off x="8131269" y="4516700"/>
            <a:ext cx="24891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dk1"/>
                </a:solidFill>
                <a:latin typeface="Calibri"/>
                <a:ea typeface="Calibri"/>
                <a:cs typeface="Calibri"/>
                <a:sym typeface="Calibri"/>
              </a:rPr>
              <a:t>(c) iteration 2</a:t>
            </a:r>
            <a:endParaRPr sz="2300">
              <a:solidFill>
                <a:schemeClr val="dk1"/>
              </a:solidFill>
              <a:latin typeface="Calibri"/>
              <a:ea typeface="Calibri"/>
              <a:cs typeface="Calibri"/>
              <a:sym typeface="Calibri"/>
            </a:endParaRPr>
          </a:p>
        </p:txBody>
      </p:sp>
      <p:sp>
        <p:nvSpPr>
          <p:cNvPr id="203" name="Google Shape;203;p20"/>
          <p:cNvSpPr txBox="1"/>
          <p:nvPr/>
        </p:nvSpPr>
        <p:spPr>
          <a:xfrm>
            <a:off x="3753997" y="4516700"/>
            <a:ext cx="32457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(b) iteration 1</a:t>
            </a:r>
            <a:endParaRPr sz="2300">
              <a:solidFill>
                <a:schemeClr val="dk1"/>
              </a:solidFill>
              <a:latin typeface="Calibri"/>
              <a:ea typeface="Calibri"/>
              <a:cs typeface="Calibri"/>
              <a:sym typeface="Calibri"/>
            </a:endParaRPr>
          </a:p>
        </p:txBody>
      </p:sp>
      <p:sp>
        <p:nvSpPr>
          <p:cNvPr id="204" name="Google Shape;204;p20"/>
          <p:cNvSpPr txBox="1"/>
          <p:nvPr/>
        </p:nvSpPr>
        <p:spPr>
          <a:xfrm>
            <a:off x="14125253" y="4516700"/>
            <a:ext cx="3566400" cy="6750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2300">
                <a:solidFill>
                  <a:schemeClr val="dk1"/>
                </a:solidFill>
                <a:latin typeface="Calibri"/>
                <a:ea typeface="Calibri"/>
                <a:cs typeface="Calibri"/>
                <a:sym typeface="Calibri"/>
              </a:rPr>
              <a:t>(e) iteration 5</a:t>
            </a:r>
            <a:endParaRPr sz="2300">
              <a:solidFill>
                <a:schemeClr val="dk1"/>
              </a:solidFill>
              <a:latin typeface="Calibri"/>
              <a:ea typeface="Calibri"/>
              <a:cs typeface="Calibri"/>
              <a:sym typeface="Calibri"/>
            </a:endParaRPr>
          </a:p>
        </p:txBody>
      </p:sp>
      <p:pic>
        <p:nvPicPr>
          <p:cNvPr id="205" name="Google Shape;205;p20"/>
          <p:cNvPicPr preferRelativeResize="0"/>
          <p:nvPr/>
        </p:nvPicPr>
        <p:blipFill>
          <a:blip r:embed="rId3">
            <a:alphaModFix/>
          </a:blip>
          <a:stretch>
            <a:fillRect/>
          </a:stretch>
        </p:blipFill>
        <p:spPr>
          <a:xfrm>
            <a:off x="508300" y="1499450"/>
            <a:ext cx="3017249" cy="3017249"/>
          </a:xfrm>
          <a:prstGeom prst="rect">
            <a:avLst/>
          </a:prstGeom>
          <a:noFill/>
          <a:ln>
            <a:noFill/>
          </a:ln>
        </p:spPr>
      </p:pic>
      <p:pic>
        <p:nvPicPr>
          <p:cNvPr id="206" name="Google Shape;206;p20"/>
          <p:cNvPicPr preferRelativeResize="0"/>
          <p:nvPr/>
        </p:nvPicPr>
        <p:blipFill>
          <a:blip r:embed="rId4">
            <a:alphaModFix/>
          </a:blip>
          <a:stretch>
            <a:fillRect/>
          </a:stretch>
        </p:blipFill>
        <p:spPr>
          <a:xfrm>
            <a:off x="3953813" y="1499463"/>
            <a:ext cx="3017249" cy="3017249"/>
          </a:xfrm>
          <a:prstGeom prst="rect">
            <a:avLst/>
          </a:prstGeom>
          <a:noFill/>
          <a:ln>
            <a:noFill/>
          </a:ln>
        </p:spPr>
      </p:pic>
      <p:pic>
        <p:nvPicPr>
          <p:cNvPr id="207" name="Google Shape;207;p20"/>
          <p:cNvPicPr preferRelativeResize="0"/>
          <p:nvPr/>
        </p:nvPicPr>
        <p:blipFill>
          <a:blip r:embed="rId5">
            <a:alphaModFix/>
          </a:blip>
          <a:stretch>
            <a:fillRect/>
          </a:stretch>
        </p:blipFill>
        <p:spPr>
          <a:xfrm>
            <a:off x="7454063" y="1499463"/>
            <a:ext cx="3017249" cy="3017249"/>
          </a:xfrm>
          <a:prstGeom prst="rect">
            <a:avLst/>
          </a:prstGeom>
          <a:noFill/>
          <a:ln>
            <a:noFill/>
          </a:ln>
        </p:spPr>
      </p:pic>
      <p:pic>
        <p:nvPicPr>
          <p:cNvPr id="208" name="Google Shape;208;p20"/>
          <p:cNvPicPr preferRelativeResize="0"/>
          <p:nvPr/>
        </p:nvPicPr>
        <p:blipFill>
          <a:blip r:embed="rId6">
            <a:alphaModFix/>
          </a:blip>
          <a:stretch>
            <a:fillRect/>
          </a:stretch>
        </p:blipFill>
        <p:spPr>
          <a:xfrm>
            <a:off x="10864188" y="1499450"/>
            <a:ext cx="3017249" cy="3017249"/>
          </a:xfrm>
          <a:prstGeom prst="rect">
            <a:avLst/>
          </a:prstGeom>
          <a:noFill/>
          <a:ln>
            <a:noFill/>
          </a:ln>
        </p:spPr>
      </p:pic>
      <p:pic>
        <p:nvPicPr>
          <p:cNvPr id="209" name="Google Shape;209;p20"/>
          <p:cNvPicPr preferRelativeResize="0"/>
          <p:nvPr/>
        </p:nvPicPr>
        <p:blipFill>
          <a:blip r:embed="rId7">
            <a:alphaModFix/>
          </a:blip>
          <a:stretch>
            <a:fillRect/>
          </a:stretch>
        </p:blipFill>
        <p:spPr>
          <a:xfrm>
            <a:off x="14399837" y="1499463"/>
            <a:ext cx="3017226" cy="3017226"/>
          </a:xfrm>
          <a:prstGeom prst="rect">
            <a:avLst/>
          </a:prstGeom>
          <a:noFill/>
          <a:ln>
            <a:noFill/>
          </a:ln>
        </p:spPr>
      </p:pic>
      <p:sp>
        <p:nvSpPr>
          <p:cNvPr id="210" name="Google Shape;210;p20"/>
          <p:cNvSpPr txBox="1"/>
          <p:nvPr/>
        </p:nvSpPr>
        <p:spPr>
          <a:xfrm>
            <a:off x="620425" y="9292775"/>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iteration 0</a:t>
            </a:r>
            <a:endParaRPr sz="2300">
              <a:solidFill>
                <a:schemeClr val="dk1"/>
              </a:solidFill>
              <a:latin typeface="Calibri"/>
              <a:ea typeface="Calibri"/>
              <a:cs typeface="Calibri"/>
              <a:sym typeface="Calibri"/>
            </a:endParaRPr>
          </a:p>
        </p:txBody>
      </p:sp>
      <p:sp>
        <p:nvSpPr>
          <p:cNvPr id="211" name="Google Shape;211;p20"/>
          <p:cNvSpPr txBox="1"/>
          <p:nvPr/>
        </p:nvSpPr>
        <p:spPr>
          <a:xfrm>
            <a:off x="3754000" y="9292775"/>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iteration 1</a:t>
            </a:r>
            <a:endParaRPr sz="2300">
              <a:solidFill>
                <a:schemeClr val="dk1"/>
              </a:solidFill>
              <a:latin typeface="Calibri"/>
              <a:ea typeface="Calibri"/>
              <a:cs typeface="Calibri"/>
              <a:sym typeface="Calibri"/>
            </a:endParaRPr>
          </a:p>
        </p:txBody>
      </p:sp>
      <p:sp>
        <p:nvSpPr>
          <p:cNvPr id="212" name="Google Shape;212;p20"/>
          <p:cNvSpPr txBox="1"/>
          <p:nvPr/>
        </p:nvSpPr>
        <p:spPr>
          <a:xfrm>
            <a:off x="7899450" y="9292775"/>
            <a:ext cx="2489100" cy="675000"/>
          </a:xfrm>
          <a:prstGeom prst="rect">
            <a:avLst/>
          </a:prstGeom>
          <a:noFill/>
          <a:ln>
            <a:noFill/>
          </a:ln>
        </p:spPr>
        <p:txBody>
          <a:bodyPr anchorCtr="0" anchor="ctr" bIns="91425" lIns="91425" spcFirstLastPara="1" rIns="91425" wrap="square" tIns="91425">
            <a:noAutofit/>
          </a:bodyPr>
          <a:lstStyle/>
          <a:p>
            <a:pPr indent="-374650" lvl="0" marL="457200" rtl="0" algn="ctr">
              <a:spcBef>
                <a:spcPts val="0"/>
              </a:spcBef>
              <a:spcAft>
                <a:spcPts val="0"/>
              </a:spcAft>
              <a:buClr>
                <a:schemeClr val="dk1"/>
              </a:buClr>
              <a:buSzPts val="2300"/>
              <a:buFont typeface="Calibri"/>
              <a:buAutoNum type="alphaLcParenBoth"/>
            </a:pPr>
            <a:r>
              <a:rPr lang="en-US" sz="2300">
                <a:solidFill>
                  <a:schemeClr val="dk1"/>
                </a:solidFill>
                <a:latin typeface="Calibri"/>
                <a:ea typeface="Calibri"/>
                <a:cs typeface="Calibri"/>
                <a:sym typeface="Calibri"/>
              </a:rPr>
              <a:t>iteration 2</a:t>
            </a:r>
            <a:endParaRPr sz="2300">
              <a:solidFill>
                <a:schemeClr val="dk1"/>
              </a:solidFill>
              <a:latin typeface="Calibri"/>
              <a:ea typeface="Calibri"/>
              <a:cs typeface="Calibri"/>
              <a:sym typeface="Calibri"/>
            </a:endParaRPr>
          </a:p>
        </p:txBody>
      </p:sp>
      <p:pic>
        <p:nvPicPr>
          <p:cNvPr id="213" name="Google Shape;213;p20"/>
          <p:cNvPicPr preferRelativeResize="0"/>
          <p:nvPr/>
        </p:nvPicPr>
        <p:blipFill>
          <a:blip r:embed="rId8">
            <a:alphaModFix/>
          </a:blip>
          <a:stretch>
            <a:fillRect/>
          </a:stretch>
        </p:blipFill>
        <p:spPr>
          <a:xfrm>
            <a:off x="356350" y="5560325"/>
            <a:ext cx="3017249" cy="3732448"/>
          </a:xfrm>
          <a:prstGeom prst="rect">
            <a:avLst/>
          </a:prstGeom>
          <a:noFill/>
          <a:ln>
            <a:noFill/>
          </a:ln>
        </p:spPr>
      </p:pic>
      <p:pic>
        <p:nvPicPr>
          <p:cNvPr id="214" name="Google Shape;214;p20"/>
          <p:cNvPicPr preferRelativeResize="0"/>
          <p:nvPr/>
        </p:nvPicPr>
        <p:blipFill>
          <a:blip r:embed="rId9">
            <a:alphaModFix/>
          </a:blip>
          <a:stretch>
            <a:fillRect/>
          </a:stretch>
        </p:blipFill>
        <p:spPr>
          <a:xfrm>
            <a:off x="3493926" y="5695876"/>
            <a:ext cx="2939525" cy="3596899"/>
          </a:xfrm>
          <a:prstGeom prst="rect">
            <a:avLst/>
          </a:prstGeom>
          <a:noFill/>
          <a:ln>
            <a:noFill/>
          </a:ln>
        </p:spPr>
      </p:pic>
      <p:pic>
        <p:nvPicPr>
          <p:cNvPr id="215" name="Google Shape;215;p20"/>
          <p:cNvPicPr preferRelativeResize="0"/>
          <p:nvPr/>
        </p:nvPicPr>
        <p:blipFill>
          <a:blip r:embed="rId10">
            <a:alphaModFix/>
          </a:blip>
          <a:stretch>
            <a:fillRect/>
          </a:stretch>
        </p:blipFill>
        <p:spPr>
          <a:xfrm>
            <a:off x="6553775" y="5900425"/>
            <a:ext cx="4455725" cy="3201100"/>
          </a:xfrm>
          <a:prstGeom prst="rect">
            <a:avLst/>
          </a:prstGeom>
          <a:noFill/>
          <a:ln>
            <a:noFill/>
          </a:ln>
        </p:spPr>
      </p:pic>
      <p:pic>
        <p:nvPicPr>
          <p:cNvPr id="216" name="Google Shape;216;p20"/>
          <p:cNvPicPr preferRelativeResize="0"/>
          <p:nvPr/>
        </p:nvPicPr>
        <p:blipFill>
          <a:blip r:embed="rId11">
            <a:alphaModFix/>
          </a:blip>
          <a:stretch>
            <a:fillRect/>
          </a:stretch>
        </p:blipFill>
        <p:spPr>
          <a:xfrm>
            <a:off x="11854550" y="5368800"/>
            <a:ext cx="6387333" cy="479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1"/>
          <p:cNvSpPr txBox="1"/>
          <p:nvPr/>
        </p:nvSpPr>
        <p:spPr>
          <a:xfrm>
            <a:off x="3824238" y="0"/>
            <a:ext cx="94971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500">
                <a:solidFill>
                  <a:schemeClr val="dk1"/>
                </a:solidFill>
                <a:latin typeface="Calibri"/>
                <a:ea typeface="Calibri"/>
                <a:cs typeface="Calibri"/>
                <a:sym typeface="Calibri"/>
              </a:rPr>
              <a:t>Final Design</a:t>
            </a:r>
            <a:endParaRPr b="1" sz="4500">
              <a:solidFill>
                <a:schemeClr val="dk1"/>
              </a:solidFill>
              <a:latin typeface="Calibri"/>
              <a:ea typeface="Calibri"/>
              <a:cs typeface="Calibri"/>
              <a:sym typeface="Calibri"/>
            </a:endParaRPr>
          </a:p>
        </p:txBody>
      </p:sp>
      <p:sp>
        <p:nvSpPr>
          <p:cNvPr id="222" name="Google Shape;222;p21"/>
          <p:cNvSpPr txBox="1"/>
          <p:nvPr/>
        </p:nvSpPr>
        <p:spPr>
          <a:xfrm>
            <a:off x="1311363" y="5975575"/>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Front View</a:t>
            </a:r>
            <a:endParaRPr b="1" sz="2900">
              <a:solidFill>
                <a:schemeClr val="dk1"/>
              </a:solidFill>
              <a:latin typeface="Calibri"/>
              <a:ea typeface="Calibri"/>
              <a:cs typeface="Calibri"/>
              <a:sym typeface="Calibri"/>
            </a:endParaRPr>
          </a:p>
        </p:txBody>
      </p:sp>
      <p:sp>
        <p:nvSpPr>
          <p:cNvPr id="223" name="Google Shape;223;p21"/>
          <p:cNvSpPr txBox="1"/>
          <p:nvPr/>
        </p:nvSpPr>
        <p:spPr>
          <a:xfrm>
            <a:off x="8196600" y="6246750"/>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Side View</a:t>
            </a:r>
            <a:endParaRPr b="1" sz="2900">
              <a:solidFill>
                <a:schemeClr val="dk1"/>
              </a:solidFill>
              <a:latin typeface="Calibri"/>
              <a:ea typeface="Calibri"/>
              <a:cs typeface="Calibri"/>
              <a:sym typeface="Calibri"/>
            </a:endParaRPr>
          </a:p>
        </p:txBody>
      </p:sp>
      <p:sp>
        <p:nvSpPr>
          <p:cNvPr id="224" name="Google Shape;224;p21"/>
          <p:cNvSpPr txBox="1"/>
          <p:nvPr/>
        </p:nvSpPr>
        <p:spPr>
          <a:xfrm>
            <a:off x="14138425" y="4948650"/>
            <a:ext cx="30615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Rear View</a:t>
            </a:r>
            <a:endParaRPr b="1" sz="2900">
              <a:solidFill>
                <a:schemeClr val="dk1"/>
              </a:solidFill>
              <a:latin typeface="Calibri"/>
              <a:ea typeface="Calibri"/>
              <a:cs typeface="Calibri"/>
              <a:sym typeface="Calibri"/>
            </a:endParaRPr>
          </a:p>
        </p:txBody>
      </p:sp>
      <p:sp>
        <p:nvSpPr>
          <p:cNvPr id="225" name="Google Shape;225;p21"/>
          <p:cNvSpPr/>
          <p:nvPr/>
        </p:nvSpPr>
        <p:spPr>
          <a:xfrm>
            <a:off x="6973350" y="0"/>
            <a:ext cx="3198900" cy="749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26" name="Google Shape;226;p21"/>
          <p:cNvPicPr preferRelativeResize="0"/>
          <p:nvPr/>
        </p:nvPicPr>
        <p:blipFill>
          <a:blip r:embed="rId3">
            <a:alphaModFix/>
          </a:blip>
          <a:stretch>
            <a:fillRect/>
          </a:stretch>
        </p:blipFill>
        <p:spPr>
          <a:xfrm>
            <a:off x="339700" y="7137286"/>
            <a:ext cx="5004815" cy="3482351"/>
          </a:xfrm>
          <a:prstGeom prst="rect">
            <a:avLst/>
          </a:prstGeom>
          <a:noFill/>
          <a:ln>
            <a:noFill/>
          </a:ln>
        </p:spPr>
      </p:pic>
      <p:pic>
        <p:nvPicPr>
          <p:cNvPr id="227" name="Google Shape;227;p21"/>
          <p:cNvPicPr preferRelativeResize="0"/>
          <p:nvPr/>
        </p:nvPicPr>
        <p:blipFill>
          <a:blip r:embed="rId4">
            <a:alphaModFix/>
          </a:blip>
          <a:stretch>
            <a:fillRect/>
          </a:stretch>
        </p:blipFill>
        <p:spPr>
          <a:xfrm>
            <a:off x="13878575" y="1129350"/>
            <a:ext cx="3321349" cy="3329275"/>
          </a:xfrm>
          <a:prstGeom prst="rect">
            <a:avLst/>
          </a:prstGeom>
          <a:noFill/>
          <a:ln>
            <a:noFill/>
          </a:ln>
        </p:spPr>
      </p:pic>
      <p:pic>
        <p:nvPicPr>
          <p:cNvPr id="228" name="Google Shape;228;p21"/>
          <p:cNvPicPr preferRelativeResize="0"/>
          <p:nvPr/>
        </p:nvPicPr>
        <p:blipFill>
          <a:blip r:embed="rId5">
            <a:alphaModFix/>
          </a:blip>
          <a:stretch>
            <a:fillRect/>
          </a:stretch>
        </p:blipFill>
        <p:spPr>
          <a:xfrm>
            <a:off x="339700" y="882425"/>
            <a:ext cx="5684198" cy="5093150"/>
          </a:xfrm>
          <a:prstGeom prst="rect">
            <a:avLst/>
          </a:prstGeom>
          <a:noFill/>
          <a:ln>
            <a:noFill/>
          </a:ln>
        </p:spPr>
      </p:pic>
      <p:pic>
        <p:nvPicPr>
          <p:cNvPr id="229" name="Google Shape;229;p21"/>
          <p:cNvPicPr preferRelativeResize="0"/>
          <p:nvPr/>
        </p:nvPicPr>
        <p:blipFill>
          <a:blip r:embed="rId6">
            <a:alphaModFix/>
          </a:blip>
          <a:stretch>
            <a:fillRect/>
          </a:stretch>
        </p:blipFill>
        <p:spPr>
          <a:xfrm>
            <a:off x="6261475" y="987430"/>
            <a:ext cx="6483023" cy="5259331"/>
          </a:xfrm>
          <a:prstGeom prst="rect">
            <a:avLst/>
          </a:prstGeom>
          <a:noFill/>
          <a:ln>
            <a:noFill/>
          </a:ln>
        </p:spPr>
      </p:pic>
      <p:pic>
        <p:nvPicPr>
          <p:cNvPr id="230" name="Google Shape;230;p21"/>
          <p:cNvPicPr preferRelativeResize="0"/>
          <p:nvPr/>
        </p:nvPicPr>
        <p:blipFill>
          <a:blip r:embed="rId7">
            <a:alphaModFix/>
          </a:blip>
          <a:stretch>
            <a:fillRect/>
          </a:stretch>
        </p:blipFill>
        <p:spPr>
          <a:xfrm>
            <a:off x="6713400" y="7333075"/>
            <a:ext cx="11372552" cy="309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